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67" r:id="rId2"/>
    <p:sldId id="265" r:id="rId3"/>
    <p:sldId id="266" r:id="rId4"/>
    <p:sldId id="551" r:id="rId5"/>
    <p:sldId id="550" r:id="rId6"/>
    <p:sldId id="558" r:id="rId7"/>
    <p:sldId id="288" r:id="rId8"/>
    <p:sldId id="293" r:id="rId9"/>
    <p:sldId id="295" r:id="rId10"/>
    <p:sldId id="296" r:id="rId11"/>
    <p:sldId id="297" r:id="rId12"/>
    <p:sldId id="563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564" r:id="rId27"/>
    <p:sldId id="367" r:id="rId28"/>
    <p:sldId id="552" r:id="rId29"/>
    <p:sldId id="468" r:id="rId30"/>
    <p:sldId id="433" r:id="rId31"/>
    <p:sldId id="436" r:id="rId32"/>
    <p:sldId id="437" r:id="rId33"/>
    <p:sldId id="438" r:id="rId34"/>
    <p:sldId id="441" r:id="rId35"/>
    <p:sldId id="378" r:id="rId36"/>
    <p:sldId id="400" r:id="rId37"/>
    <p:sldId id="554" r:id="rId38"/>
    <p:sldId id="442" r:id="rId39"/>
    <p:sldId id="523" r:id="rId40"/>
    <p:sldId id="445" r:id="rId41"/>
    <p:sldId id="557" r:id="rId42"/>
    <p:sldId id="559" r:id="rId43"/>
    <p:sldId id="560" r:id="rId44"/>
    <p:sldId id="565" r:id="rId45"/>
    <p:sldId id="561" r:id="rId46"/>
    <p:sldId id="562" r:id="rId47"/>
    <p:sldId id="470" r:id="rId48"/>
    <p:sldId id="546" r:id="rId49"/>
  </p:sldIdLst>
  <p:sldSz cx="12192000" cy="6858000"/>
  <p:notesSz cx="6858000" cy="9144000"/>
  <p:embeddedFontLst>
    <p:embeddedFont>
      <p:font typeface="Constantia" panose="02030602050306030303" pitchFamily="18" charset="0"/>
      <p:regular r:id="rId52"/>
      <p:bold r:id="rId53"/>
      <p:italic r:id="rId54"/>
      <p:boldItalic r:id="rId55"/>
    </p:embeddedFont>
    <p:embeddedFont>
      <p:font typeface="나눔스퀘어_ac" panose="020B0600000101010101" pitchFamily="50" charset="-127"/>
      <p:regular r:id="rId56"/>
    </p:embeddedFont>
    <p:embeddedFont>
      <p:font typeface="맑은 고딕" panose="020B0503020000020004" pitchFamily="50" charset="-127"/>
      <p:regular r:id="rId57"/>
      <p:bold r:id="rId58"/>
    </p:embeddedFont>
    <p:embeddedFont>
      <p:font typeface="배달의민족 도현" panose="020B0600000101010101" pitchFamily="50" charset="-127"/>
      <p:regular r:id="rId5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E5F1FF"/>
    <a:srgbClr val="E9FFE8"/>
    <a:srgbClr val="FAFAFA"/>
    <a:srgbClr val="FFC000"/>
    <a:srgbClr val="B83D00"/>
    <a:srgbClr val="0000FF"/>
    <a:srgbClr val="EBEBFF"/>
    <a:srgbClr val="CB4A00"/>
    <a:srgbClr val="F1B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0727" autoAdjust="0"/>
  </p:normalViewPr>
  <p:slideViewPr>
    <p:cSldViewPr snapToGrid="0">
      <p:cViewPr varScale="1">
        <p:scale>
          <a:sx n="136" d="100"/>
          <a:sy n="136" d="100"/>
        </p:scale>
        <p:origin x="798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17" d="100"/>
          <a:sy n="117" d="100"/>
        </p:scale>
        <p:origin x="50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4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DD5BEB4-D962-56C9-211E-8F977B7348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EBF1E71-F862-D7FB-63F1-783761B551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8D1F44-2F5C-4C8C-B591-4C0F77A51F00}" type="datetimeFigureOut">
              <a:rPr lang="ko-KR" altLang="en-US" smtClean="0"/>
              <a:t>2025-05-25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AF0262-426B-4025-6FD0-C122CB6575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2E99CD-6F65-B161-1963-D8D55E994E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91F81D-CF23-4F78-A62D-F1D574FB80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28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19160-6CF6-4557-BDC1-99CA094415F4}" type="datetimeFigureOut">
              <a:rPr lang="ko-KR" altLang="en-US" smtClean="0"/>
              <a:t>2025-05-25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8A1EB3-01E8-40B4-83F7-063188614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454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A1EB3-01E8-40B4-83F7-063188614C8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4374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gpt3</a:t>
            </a:r>
            <a:r>
              <a:rPr lang="ko-KR" altLang="en-US" dirty="0"/>
              <a:t>는 </a:t>
            </a:r>
            <a:r>
              <a:rPr lang="en-US" altLang="ko-KR" dirty="0"/>
              <a:t>gpt2</a:t>
            </a:r>
            <a:r>
              <a:rPr lang="ko-KR" altLang="en-US" dirty="0"/>
              <a:t>에서 발전시켜 </a:t>
            </a:r>
            <a:r>
              <a:rPr lang="en-US" altLang="ko-KR" dirty="0"/>
              <a:t>meta learning</a:t>
            </a:r>
            <a:r>
              <a:rPr lang="ko-KR" altLang="en-US" dirty="0"/>
              <a:t>을 도입한 것을 알려주세요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9687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gpt3</a:t>
            </a:r>
            <a:r>
              <a:rPr lang="ko-KR" altLang="en-US" dirty="0"/>
              <a:t>는 </a:t>
            </a:r>
            <a:r>
              <a:rPr lang="en-US" altLang="ko-KR" dirty="0"/>
              <a:t>gpt2</a:t>
            </a:r>
            <a:r>
              <a:rPr lang="ko-KR" altLang="en-US" dirty="0"/>
              <a:t>보다 </a:t>
            </a:r>
            <a:r>
              <a:rPr lang="en-US" altLang="ko-KR" dirty="0"/>
              <a:t>in-context learning</a:t>
            </a:r>
            <a:r>
              <a:rPr lang="ko-KR" altLang="en-US" dirty="0"/>
              <a:t>의 성능을 높이기 위해 모델의 크기를 굉장히 키웠음을 알려주세요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8334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8AEAF-8FA1-451C-A57E-4CA32C620CF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8469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8AEAF-8FA1-451C-A57E-4CA32C620CF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687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편향된 결과를 뱉는 </a:t>
            </a:r>
            <a:r>
              <a:rPr lang="en-US" altLang="ko-KR" dirty="0"/>
              <a:t>gpt3</a:t>
            </a:r>
            <a:r>
              <a:rPr lang="ko-KR" altLang="en-US" dirty="0"/>
              <a:t>의 한계를 짚으며 그것을 보완하기 위해 </a:t>
            </a:r>
            <a:r>
              <a:rPr lang="en-US" altLang="ko-KR" dirty="0"/>
              <a:t>gpt3.5</a:t>
            </a:r>
            <a:r>
              <a:rPr lang="ko-KR" altLang="en-US" dirty="0"/>
              <a:t>에서는 학습에 사람을 직접적으로 개입한 인간 피드백 기반 강화학습에 대해 설명해주세요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8851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3764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7984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8618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6436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142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F83CC-380D-4BE6-A469-228096A6B3D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9831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D035E-FA60-6801-CF85-2B86C35C7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15982F8-B4BF-F8DC-FE32-47C6AC8146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C9604FF-0A20-9923-98B6-BE29F31026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96946F-FDF5-13CD-BE74-654BB6B787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7072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668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3256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441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00:09~06:29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F83CC-380D-4BE6-A469-228096A6B3D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17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흠 이거 </a:t>
            </a:r>
            <a:r>
              <a:rPr lang="ko-KR" altLang="en-US" dirty="0" err="1"/>
              <a:t>넣을까말까</a:t>
            </a:r>
            <a:r>
              <a:rPr lang="ko-KR" altLang="en-US" dirty="0"/>
              <a:t> 세은아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F83CC-380D-4BE6-A469-228096A6B3D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377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지도학습</a:t>
            </a:r>
            <a:r>
              <a:rPr lang="en-US" altLang="ko-KR" dirty="0"/>
              <a:t>, </a:t>
            </a:r>
            <a:r>
              <a:rPr lang="ko-KR" altLang="en-US" dirty="0"/>
              <a:t>비지도 학습이 무엇인지와 그림을 보며 예시를 들어주면서 설명해주세요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F83CC-380D-4BE6-A469-228096A6B3D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285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과학 시간에 배운 뉴런을 언급하면서 뉴런을 본 따 만든 인공신경망이 </a:t>
            </a:r>
            <a:r>
              <a:rPr lang="ko-KR" altLang="en-US" dirty="0" err="1"/>
              <a:t>퍼셉트론임을</a:t>
            </a:r>
            <a:r>
              <a:rPr lang="ko-KR" altLang="en-US" dirty="0"/>
              <a:t> 알려주세요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F83CC-380D-4BE6-A469-228096A6B3D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148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GPT1</a:t>
            </a:r>
            <a:r>
              <a:rPr lang="ko-KR" altLang="en-US" dirty="0"/>
              <a:t>부터 시작하여 현재는 </a:t>
            </a:r>
            <a:r>
              <a:rPr lang="en-US" altLang="ko-KR" dirty="0"/>
              <a:t>GPT4</a:t>
            </a:r>
            <a:r>
              <a:rPr lang="ko-KR" altLang="en-US" dirty="0"/>
              <a:t>까지 나와있음을 알려주세요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773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정답이 없는 데이터를 사용하여 사전학습을 진행하고 정답이 있는 데이터로 미세조정을 진행하는 것이 전이학습임을 알려주며</a:t>
            </a:r>
            <a:r>
              <a:rPr lang="en-US" altLang="ko-KR" dirty="0"/>
              <a:t>, </a:t>
            </a:r>
            <a:r>
              <a:rPr lang="en-US" altLang="ko-KR" dirty="0" err="1"/>
              <a:t>gpt</a:t>
            </a:r>
            <a:r>
              <a:rPr lang="ko-KR" altLang="en-US" dirty="0"/>
              <a:t>는 이러한 전이학습을 사용했다고 알려주세요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743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정답이 없는 데이터를 사용하자는 컨셉으로 </a:t>
            </a:r>
            <a:r>
              <a:rPr lang="en-US" altLang="ko-KR" dirty="0"/>
              <a:t>gpt1</a:t>
            </a:r>
            <a:r>
              <a:rPr lang="ko-KR" altLang="en-US" dirty="0"/>
              <a:t>이 시작되었지만 여전히 </a:t>
            </a:r>
            <a:r>
              <a:rPr lang="en-US" altLang="ko-KR" dirty="0"/>
              <a:t>fine-tuning </a:t>
            </a:r>
            <a:r>
              <a:rPr lang="ko-KR" altLang="en-US" dirty="0"/>
              <a:t>단계에서는 정답이 있는 데이터를 사용하는 것이 </a:t>
            </a:r>
            <a:r>
              <a:rPr lang="en-US" altLang="ko-KR" dirty="0"/>
              <a:t>gpt1</a:t>
            </a:r>
            <a:r>
              <a:rPr lang="ko-KR" altLang="en-US" dirty="0"/>
              <a:t>의 한계임을 알려주세요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그러면서 </a:t>
            </a:r>
            <a:r>
              <a:rPr lang="en-US" altLang="ko-KR" dirty="0"/>
              <a:t>GPT-2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더 광범위한 데이터를 사용해 학습하여 </a:t>
            </a:r>
            <a:r>
              <a:rPr lang="ko-KR" altLang="en-US" dirty="0" err="1"/>
              <a:t>라벨링된</a:t>
            </a:r>
            <a:r>
              <a:rPr lang="ko-KR" altLang="en-US" dirty="0"/>
              <a:t> 데이터로 </a:t>
            </a:r>
            <a:r>
              <a:rPr lang="en-US" altLang="ko-KR" dirty="0"/>
              <a:t>fine-tuning</a:t>
            </a:r>
            <a:r>
              <a:rPr lang="ko-KR" altLang="en-US" dirty="0"/>
              <a:t>없이 </a:t>
            </a:r>
            <a:r>
              <a:rPr lang="en-US" altLang="ko-KR" dirty="0"/>
              <a:t>zero-shot learning</a:t>
            </a:r>
            <a:r>
              <a:rPr lang="ko-KR" altLang="en-US" dirty="0"/>
              <a:t>으로 높은 성능을 냈음을 알려주세요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041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A28014C-B6AA-47F5-B6F9-2D5D3B99CE0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dirty="0">
              <a:sym typeface="배달의민족 도현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EFE0276-244D-43BC-92FD-CC2703FDAFCC}"/>
              </a:ext>
            </a:extLst>
          </p:cNvPr>
          <p:cNvCxnSpPr>
            <a:cxnSpLocks/>
          </p:cNvCxnSpPr>
          <p:nvPr userDrawn="1"/>
        </p:nvCxnSpPr>
        <p:spPr>
          <a:xfrm>
            <a:off x="925792" y="3603109"/>
            <a:ext cx="93485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3915A56-30EE-44A7-B8FB-ABC354C01866}"/>
              </a:ext>
            </a:extLst>
          </p:cNvPr>
          <p:cNvSpPr/>
          <p:nvPr userDrawn="1"/>
        </p:nvSpPr>
        <p:spPr>
          <a:xfrm flipV="1">
            <a:off x="925820" y="3894471"/>
            <a:ext cx="10130341" cy="819868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ACAA15F-F58C-4CBF-9DC0-9855CDC52502}"/>
              </a:ext>
            </a:extLst>
          </p:cNvPr>
          <p:cNvGrpSpPr/>
          <p:nvPr userDrawn="1"/>
        </p:nvGrpSpPr>
        <p:grpSpPr>
          <a:xfrm>
            <a:off x="925792" y="2774625"/>
            <a:ext cx="435836" cy="108000"/>
            <a:chOff x="1387617" y="2538869"/>
            <a:chExt cx="435836" cy="10800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E3070B6-99F8-4993-9353-AA5CA31B1F48}"/>
                </a:ext>
              </a:extLst>
            </p:cNvPr>
            <p:cNvSpPr/>
            <p:nvPr/>
          </p:nvSpPr>
          <p:spPr>
            <a:xfrm>
              <a:off x="1387617" y="2538869"/>
              <a:ext cx="108000" cy="108000"/>
            </a:xfrm>
            <a:prstGeom prst="ellipse">
              <a:avLst/>
            </a:prstGeom>
            <a:solidFill>
              <a:srgbClr val="7735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BEB1B7A-5865-4E76-8EAA-DB937819AB96}"/>
                </a:ext>
              </a:extLst>
            </p:cNvPr>
            <p:cNvSpPr/>
            <p:nvPr/>
          </p:nvSpPr>
          <p:spPr>
            <a:xfrm>
              <a:off x="1551764" y="2538869"/>
              <a:ext cx="108000" cy="108000"/>
            </a:xfrm>
            <a:prstGeom prst="ellipse">
              <a:avLst/>
            </a:prstGeom>
            <a:solidFill>
              <a:srgbClr val="F47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1B76E4E-136F-477A-AA29-C43E5CF53EFB}"/>
                </a:ext>
              </a:extLst>
            </p:cNvPr>
            <p:cNvSpPr/>
            <p:nvPr/>
          </p:nvSpPr>
          <p:spPr>
            <a:xfrm>
              <a:off x="1715453" y="2538869"/>
              <a:ext cx="108000" cy="108000"/>
            </a:xfrm>
            <a:prstGeom prst="ellipse">
              <a:avLst/>
            </a:prstGeom>
            <a:solidFill>
              <a:srgbClr val="F28C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5675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38722C5-0152-4890-9854-60CDBDF9582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7CB857D-7882-44EC-8B90-365146442F52}"/>
              </a:ext>
            </a:extLst>
          </p:cNvPr>
          <p:cNvSpPr/>
          <p:nvPr userDrawn="1"/>
        </p:nvSpPr>
        <p:spPr>
          <a:xfrm>
            <a:off x="-385531" y="180007"/>
            <a:ext cx="4161757" cy="6472871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AA4677-F573-4943-A859-B167428CDEEA}"/>
              </a:ext>
            </a:extLst>
          </p:cNvPr>
          <p:cNvSpPr txBox="1"/>
          <p:nvPr userDrawn="1"/>
        </p:nvSpPr>
        <p:spPr>
          <a:xfrm>
            <a:off x="440529" y="652250"/>
            <a:ext cx="3256614" cy="7357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C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o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n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t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e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n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t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s </a:t>
            </a:r>
            <a:endParaRPr kumimoji="0" lang="ko-Kore-KR" altLang="en-US" sz="4000" b="0" i="0" u="none" strike="noStrike" kern="0" cap="none" spc="0" normalizeH="0" baseline="0" noProof="0" dirty="0">
              <a:ln>
                <a:noFill/>
              </a:ln>
              <a:solidFill>
                <a:srgbClr val="331608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457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작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04948" y="726605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346133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시작하기 전에</a:t>
            </a:r>
            <a:r>
              <a:rPr lang="en-US" altLang="ko-KR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...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 userDrawn="1"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‹#›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80D273-767A-E437-8C77-6145D777F7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56350" y="795793"/>
            <a:ext cx="535574" cy="53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626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_강사 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23138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69693" y="150895"/>
            <a:ext cx="60786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00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강사 소개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" name="슬라이드 번호 개체 틀 3">
            <a:extLst>
              <a:ext uri="{FF2B5EF4-FFF2-40B4-BE49-F238E27FC236}">
                <a16:creationId xmlns:a16="http://schemas.microsoft.com/office/drawing/2014/main" id="{E82E8438-5883-215F-FFF4-50E0C60FBBD5}"/>
              </a:ext>
            </a:extLst>
          </p:cNvPr>
          <p:cNvSpPr txBox="1">
            <a:spLocks/>
          </p:cNvSpPr>
          <p:nvPr userDrawn="1"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‹#›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239006-B11A-FE61-BC69-59BE0C2162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56350" y="795793"/>
            <a:ext cx="535574" cy="53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40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인공지능과 OpenAI-G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309768" y="150895"/>
            <a:ext cx="52771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지금</a:t>
            </a:r>
            <a:r>
              <a:rPr lang="en-US" altLang="ko-KR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가장 최신의 인공지능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" name="슬라이드 번호 개체 틀 3">
            <a:extLst>
              <a:ext uri="{FF2B5EF4-FFF2-40B4-BE49-F238E27FC236}">
                <a16:creationId xmlns:a16="http://schemas.microsoft.com/office/drawing/2014/main" id="{1BBE6933-3832-7C6C-B7C2-5CE2058E8398}"/>
              </a:ext>
            </a:extLst>
          </p:cNvPr>
          <p:cNvSpPr txBox="1">
            <a:spLocks/>
          </p:cNvSpPr>
          <p:nvPr userDrawn="1"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‹#›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02286F-44C4-B49A-1993-EFCC31117D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56350" y="795793"/>
            <a:ext cx="535574" cy="53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96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공지능이 뭘까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81716" y="150895"/>
            <a:ext cx="58381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916248" y="133484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인공지능이 </a:t>
            </a:r>
            <a:r>
              <a:rPr lang="ko-KR" altLang="en-US" sz="2800" b="1" kern="1200" dirty="0" err="1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뭘까</a:t>
            </a:r>
            <a:r>
              <a:rPr lang="en-US" altLang="ko-KR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" name="슬라이드 번호 개체 틀 3">
            <a:extLst>
              <a:ext uri="{FF2B5EF4-FFF2-40B4-BE49-F238E27FC236}">
                <a16:creationId xmlns:a16="http://schemas.microsoft.com/office/drawing/2014/main" id="{C8BE357F-82D5-780B-E73C-1FC99E8EB66C}"/>
              </a:ext>
            </a:extLst>
          </p:cNvPr>
          <p:cNvSpPr txBox="1">
            <a:spLocks/>
          </p:cNvSpPr>
          <p:nvPr userDrawn="1"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‹#›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1C0B82-043D-3C2C-2E45-B8F8C4F448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56350" y="795793"/>
            <a:ext cx="535574" cy="53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810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생성형 인공지능은 어떻게 발전해 왔을까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배달의민족 도현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78510" y="150895"/>
            <a:ext cx="59022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생성형 인공지능은 어떻게 발전해 왔을까</a:t>
            </a:r>
            <a:r>
              <a:rPr lang="en-US" altLang="ko-KR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</a:t>
            </a:r>
            <a:endParaRPr lang="ko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" name="슬라이드 번호 개체 틀 3">
            <a:extLst>
              <a:ext uri="{FF2B5EF4-FFF2-40B4-BE49-F238E27FC236}">
                <a16:creationId xmlns:a16="http://schemas.microsoft.com/office/drawing/2014/main" id="{CB14291B-50BC-1518-2996-2941BB3DA9A5}"/>
              </a:ext>
            </a:extLst>
          </p:cNvPr>
          <p:cNvSpPr txBox="1">
            <a:spLocks/>
          </p:cNvSpPr>
          <p:nvPr userDrawn="1"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‹#›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968659-5DEE-C19B-B6B7-616B7A99AB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56350" y="795793"/>
            <a:ext cx="535574" cy="53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20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AE2B6B4-D109-B26C-3AB9-DF617DA06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CDF577-0BC5-784C-A378-D527D892C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C35CC3-6410-12A6-9461-B701189058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A85BD-BB8B-4D47-967A-9B0949E643E6}" type="datetimeFigureOut">
              <a:rPr lang="ko-KR" altLang="en-US" smtClean="0"/>
              <a:t>2025-05-25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44A1D9-FFF2-87AA-12CA-1DA457A705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4421C1-538E-69DD-92B0-240CAC27D7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3BE429-4064-490E-9523-3E7DA6933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555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70" r:id="rId3"/>
    <p:sldLayoutId id="2147483678" r:id="rId4"/>
    <p:sldLayoutId id="2147483672" r:id="rId5"/>
    <p:sldLayoutId id="2147483666" r:id="rId6"/>
    <p:sldLayoutId id="2147483679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jpeg"/><Relationship Id="rId7" Type="http://schemas.openxmlformats.org/officeDocument/2006/relationships/image" Target="../media/image6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jpeg"/><Relationship Id="rId9" Type="http://schemas.openxmlformats.org/officeDocument/2006/relationships/image" Target="../media/image6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Z3av9G4tAjM?feature=oembed" TargetMode="External"/><Relationship Id="rId4" Type="http://schemas.openxmlformats.org/officeDocument/2006/relationships/image" Target="../media/image7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jpeg"/><Relationship Id="rId7" Type="http://schemas.openxmlformats.org/officeDocument/2006/relationships/image" Target="../media/image6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jpeg"/><Relationship Id="rId9" Type="http://schemas.openxmlformats.org/officeDocument/2006/relationships/image" Target="../media/image6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NHA69lCd1ZM?feature=oembed" TargetMode="External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jpeg"/><Relationship Id="rId7" Type="http://schemas.openxmlformats.org/officeDocument/2006/relationships/image" Target="../media/image6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83.png"/><Relationship Id="rId4" Type="http://schemas.openxmlformats.org/officeDocument/2006/relationships/image" Target="../media/image60.jpeg"/><Relationship Id="rId9" Type="http://schemas.openxmlformats.org/officeDocument/2006/relationships/image" Target="../media/image6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penai.com/index/introducing-o3-and-o4-mini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TKskGBwnPiY?start=9&amp;feature=oembed" TargetMode="Externa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51">
            <a:extLst>
              <a:ext uri="{FF2B5EF4-FFF2-40B4-BE49-F238E27FC236}">
                <a16:creationId xmlns:a16="http://schemas.microsoft.com/office/drawing/2014/main" id="{26D3E4B5-70F4-4BBD-B32E-C2BA936F726F}"/>
              </a:ext>
            </a:extLst>
          </p:cNvPr>
          <p:cNvSpPr txBox="1"/>
          <p:nvPr/>
        </p:nvSpPr>
        <p:spPr>
          <a:xfrm>
            <a:off x="796175" y="2933785"/>
            <a:ext cx="10795603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ko-KR" altLang="en-US" sz="320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인공지능과 함께하는 </a:t>
            </a:r>
            <a:r>
              <a:rPr lang="ko-KR" altLang="en-US" sz="32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배리어프리</a:t>
            </a:r>
            <a:r>
              <a:rPr lang="ko-KR" altLang="en-US" sz="320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키오스크 만들기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8E6DF89-89E9-47D0-883D-02F9D8536562}"/>
              </a:ext>
            </a:extLst>
          </p:cNvPr>
          <p:cNvSpPr txBox="1"/>
          <p:nvPr/>
        </p:nvSpPr>
        <p:spPr>
          <a:xfrm>
            <a:off x="1175881" y="4067808"/>
            <a:ext cx="7045676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ko-KR" altLang="en-US" sz="24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중흥중학교</a:t>
            </a:r>
            <a:endParaRPr lang="en-US" altLang="ko-KR" sz="2400" b="1" kern="1200" dirty="0">
              <a:solidFill>
                <a:schemeClr val="bg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257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Machine Learning)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10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B6CAAC80-6A49-40CB-8CF9-7A37326C820C}"/>
              </a:ext>
            </a:extLst>
          </p:cNvPr>
          <p:cNvSpPr/>
          <p:nvPr/>
        </p:nvSpPr>
        <p:spPr>
          <a:xfrm>
            <a:off x="2598996" y="3945715"/>
            <a:ext cx="7317089" cy="2216287"/>
          </a:xfrm>
          <a:prstGeom prst="roundRect">
            <a:avLst>
              <a:gd name="adj" fmla="val 4209"/>
            </a:avLst>
          </a:prstGeom>
          <a:solidFill>
            <a:srgbClr val="FFFFFF"/>
          </a:solidFill>
          <a:ln w="22225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C2DFE072-24BA-4599-B679-0DCB5E5735A5}"/>
              </a:ext>
            </a:extLst>
          </p:cNvPr>
          <p:cNvSpPr/>
          <p:nvPr/>
        </p:nvSpPr>
        <p:spPr>
          <a:xfrm>
            <a:off x="2598996" y="1784265"/>
            <a:ext cx="7317089" cy="2045229"/>
          </a:xfrm>
          <a:prstGeom prst="roundRect">
            <a:avLst>
              <a:gd name="adj" fmla="val 4209"/>
            </a:avLst>
          </a:prstGeom>
          <a:solidFill>
            <a:srgbClr val="FFFFFF"/>
          </a:solidFill>
          <a:ln w="22225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73" name="내용 개체 틀 4">
            <a:extLst>
              <a:ext uri="{FF2B5EF4-FFF2-40B4-BE49-F238E27FC236}">
                <a16:creationId xmlns:a16="http://schemas.microsoft.com/office/drawing/2014/main" id="{C7AD10DA-CDCB-4A85-98E4-67556BB1C7CD}"/>
              </a:ext>
            </a:extLst>
          </p:cNvPr>
          <p:cNvSpPr txBox="1">
            <a:spLocks/>
          </p:cNvSpPr>
          <p:nvPr/>
        </p:nvSpPr>
        <p:spPr>
          <a:xfrm>
            <a:off x="2656720" y="1886637"/>
            <a:ext cx="7001913" cy="294695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571511" indent="-571511" algn="l" defTabSz="15240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5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38275" indent="-476260" algn="l" defTabSz="152403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4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905038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67053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29069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3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91084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53099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5114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77130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52403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지도학습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(Supervised learning): </a:t>
            </a:r>
            <a:r>
              <a:rPr lang="ko-KR" altLang="en-US" sz="28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정답이 있는 데이터 학습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CF0F71-6D0C-4DCC-AC03-8CE9348706B7}"/>
              </a:ext>
            </a:extLst>
          </p:cNvPr>
          <p:cNvGrpSpPr/>
          <p:nvPr/>
        </p:nvGrpSpPr>
        <p:grpSpPr>
          <a:xfrm>
            <a:off x="5986697" y="2661244"/>
            <a:ext cx="3493265" cy="970211"/>
            <a:chOff x="5986697" y="2623144"/>
            <a:chExt cx="3493265" cy="970211"/>
          </a:xfrm>
        </p:grpSpPr>
        <p:pic>
          <p:nvPicPr>
            <p:cNvPr id="74" name="Picture 20" descr="관련 이미지">
              <a:extLst>
                <a:ext uri="{FF2B5EF4-FFF2-40B4-BE49-F238E27FC236}">
                  <a16:creationId xmlns:a16="http://schemas.microsoft.com/office/drawing/2014/main" id="{392D42A3-7E65-498E-833D-3E898903F9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2675" y="2677341"/>
              <a:ext cx="967287" cy="861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18" descr="dog image에 대한 이미지 검색결과">
              <a:extLst>
                <a:ext uri="{FF2B5EF4-FFF2-40B4-BE49-F238E27FC236}">
                  <a16:creationId xmlns:a16="http://schemas.microsoft.com/office/drawing/2014/main" id="{0870419D-C0B4-4B6D-8604-45E5215F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36" t="29878" r="5253"/>
            <a:stretch/>
          </p:blipFill>
          <p:spPr bwMode="auto">
            <a:xfrm>
              <a:off x="7719339" y="2680951"/>
              <a:ext cx="962897" cy="878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16" descr="dog image에 대한 이미지 검색결과">
              <a:extLst>
                <a:ext uri="{FF2B5EF4-FFF2-40B4-BE49-F238E27FC236}">
                  <a16:creationId xmlns:a16="http://schemas.microsoft.com/office/drawing/2014/main" id="{18240700-C6DA-4234-81A2-F73E004C9C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52" r="9757"/>
            <a:stretch/>
          </p:blipFill>
          <p:spPr bwMode="auto">
            <a:xfrm>
              <a:off x="6933569" y="2658782"/>
              <a:ext cx="932979" cy="874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14" descr="dog image에 대한 이미지 검색결과">
              <a:extLst>
                <a:ext uri="{FF2B5EF4-FFF2-40B4-BE49-F238E27FC236}">
                  <a16:creationId xmlns:a16="http://schemas.microsoft.com/office/drawing/2014/main" id="{F5976674-5963-4F56-A283-3FBFFC06C3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60" r="14879"/>
            <a:stretch/>
          </p:blipFill>
          <p:spPr bwMode="auto">
            <a:xfrm>
              <a:off x="5986697" y="2623144"/>
              <a:ext cx="1007078" cy="970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2D61772-1AD8-4433-831F-E66546173048}"/>
              </a:ext>
            </a:extLst>
          </p:cNvPr>
          <p:cNvGrpSpPr/>
          <p:nvPr/>
        </p:nvGrpSpPr>
        <p:grpSpPr>
          <a:xfrm>
            <a:off x="3033111" y="2521450"/>
            <a:ext cx="2456035" cy="1040278"/>
            <a:chOff x="3033111" y="2483350"/>
            <a:chExt cx="2456035" cy="1040278"/>
          </a:xfrm>
        </p:grpSpPr>
        <p:pic>
          <p:nvPicPr>
            <p:cNvPr id="78" name="Picture 12" descr="cat image에 대한 이미지 검색결과">
              <a:extLst>
                <a:ext uri="{FF2B5EF4-FFF2-40B4-BE49-F238E27FC236}">
                  <a16:creationId xmlns:a16="http://schemas.microsoft.com/office/drawing/2014/main" id="{E7D32F8F-0A6B-4A58-9237-4A1946EAD5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9060" y="2682339"/>
              <a:ext cx="710086" cy="632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10" descr="cat image에 대한 이미지 검색결과">
              <a:extLst>
                <a:ext uri="{FF2B5EF4-FFF2-40B4-BE49-F238E27FC236}">
                  <a16:creationId xmlns:a16="http://schemas.microsoft.com/office/drawing/2014/main" id="{E05228D6-A78F-4DD7-AA34-58481F273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3758" y="2684710"/>
              <a:ext cx="923333" cy="822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8" descr="관련 이미지">
              <a:extLst>
                <a:ext uri="{FF2B5EF4-FFF2-40B4-BE49-F238E27FC236}">
                  <a16:creationId xmlns:a16="http://schemas.microsoft.com/office/drawing/2014/main" id="{4B21C8DE-9DDE-45CE-B88D-3C5CFFFE27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CFCFE"/>
                </a:clrFrom>
                <a:clrTo>
                  <a:srgbClr val="FCFC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4" r="13692"/>
            <a:stretch/>
          </p:blipFill>
          <p:spPr bwMode="auto">
            <a:xfrm>
              <a:off x="3392643" y="2483350"/>
              <a:ext cx="1132782" cy="1040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2" descr="baby cat image에 대한 이미지 검색결과">
              <a:extLst>
                <a:ext uri="{FF2B5EF4-FFF2-40B4-BE49-F238E27FC236}">
                  <a16:creationId xmlns:a16="http://schemas.microsoft.com/office/drawing/2014/main" id="{DD6E643E-8B6A-4247-B90B-3E4BEE09B2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90" t="7165" r="4205"/>
            <a:stretch/>
          </p:blipFill>
          <p:spPr bwMode="auto">
            <a:xfrm>
              <a:off x="3033111" y="2702333"/>
              <a:ext cx="762595" cy="809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69901214-97B4-487D-89F8-36E73C7A4FFD}"/>
              </a:ext>
            </a:extLst>
          </p:cNvPr>
          <p:cNvSpPr txBox="1"/>
          <p:nvPr/>
        </p:nvSpPr>
        <p:spPr>
          <a:xfrm>
            <a:off x="3952364" y="2355766"/>
            <a:ext cx="617528" cy="29176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indent="0" algn="ctr" defTabSz="1524030" latinLnBrk="1">
              <a:spcBef>
                <a:spcPct val="20000"/>
              </a:spcBef>
              <a:buFont typeface="Arial" pitchFamily="34" charset="0"/>
              <a:buNone/>
              <a:defRPr sz="3000" b="1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defRPr>
            </a:lvl1pPr>
            <a:lvl2pPr marL="1238275" indent="-476260" defTabSz="1524030" latinLnBrk="1">
              <a:spcBef>
                <a:spcPct val="20000"/>
              </a:spcBef>
              <a:buFont typeface="Arial" pitchFamily="34" charset="0"/>
              <a:buChar char="–"/>
              <a:defRPr sz="4667"/>
            </a:lvl2pPr>
            <a:lvl3pPr marL="1905038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4000"/>
            </a:lvl3pPr>
            <a:lvl4pPr marL="2667053" indent="-381008" defTabSz="1524030" latinLnBrk="1">
              <a:spcBef>
                <a:spcPct val="20000"/>
              </a:spcBef>
              <a:buFont typeface="Arial" pitchFamily="34" charset="0"/>
              <a:buChar char="–"/>
              <a:defRPr sz="3333"/>
            </a:lvl4pPr>
            <a:lvl5pPr marL="3429069" indent="-381008" defTabSz="1524030" latinLnBrk="1">
              <a:spcBef>
                <a:spcPct val="20000"/>
              </a:spcBef>
              <a:buFont typeface="Arial" pitchFamily="34" charset="0"/>
              <a:buChar char="»"/>
              <a:defRPr sz="3333"/>
            </a:lvl5pPr>
            <a:lvl6pPr marL="419108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6pPr>
            <a:lvl7pPr marL="4953099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7pPr>
            <a:lvl8pPr marL="571511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8pPr>
            <a:lvl9pPr marL="6477130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9pPr>
          </a:lstStyle>
          <a:p>
            <a:pPr marL="0" marR="0" lvl="0" indent="0" algn="ctr" defTabSz="152403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Cat</a:t>
            </a:r>
            <a:endParaRPr kumimoji="0" lang="ko-KR" altLang="en-US" sz="15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69EE31D-F26F-447C-BD12-3B275FCF2868}"/>
              </a:ext>
            </a:extLst>
          </p:cNvPr>
          <p:cNvSpPr txBox="1"/>
          <p:nvPr/>
        </p:nvSpPr>
        <p:spPr>
          <a:xfrm>
            <a:off x="7422571" y="2355766"/>
            <a:ext cx="621516" cy="25567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indent="0" algn="ctr" defTabSz="1524030" latinLnBrk="1">
              <a:spcBef>
                <a:spcPct val="20000"/>
              </a:spcBef>
              <a:buFont typeface="Arial" pitchFamily="34" charset="0"/>
              <a:buNone/>
              <a:defRPr sz="3000" b="1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defRPr>
            </a:lvl1pPr>
            <a:lvl2pPr marL="1238275" indent="-476260" defTabSz="1524030" latinLnBrk="1">
              <a:spcBef>
                <a:spcPct val="20000"/>
              </a:spcBef>
              <a:buFont typeface="Arial" pitchFamily="34" charset="0"/>
              <a:buChar char="–"/>
              <a:defRPr sz="4667"/>
            </a:lvl2pPr>
            <a:lvl3pPr marL="1905038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4000"/>
            </a:lvl3pPr>
            <a:lvl4pPr marL="2667053" indent="-381008" defTabSz="1524030" latinLnBrk="1">
              <a:spcBef>
                <a:spcPct val="20000"/>
              </a:spcBef>
              <a:buFont typeface="Arial" pitchFamily="34" charset="0"/>
              <a:buChar char="–"/>
              <a:defRPr sz="3333"/>
            </a:lvl4pPr>
            <a:lvl5pPr marL="3429069" indent="-381008" defTabSz="1524030" latinLnBrk="1">
              <a:spcBef>
                <a:spcPct val="20000"/>
              </a:spcBef>
              <a:buFont typeface="Arial" pitchFamily="34" charset="0"/>
              <a:buChar char="»"/>
              <a:defRPr sz="3333"/>
            </a:lvl5pPr>
            <a:lvl6pPr marL="419108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6pPr>
            <a:lvl7pPr marL="4953099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7pPr>
            <a:lvl8pPr marL="571511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8pPr>
            <a:lvl9pPr marL="6477130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9pPr>
          </a:lstStyle>
          <a:p>
            <a:pPr marL="0" marR="0" lvl="0" indent="0" algn="ctr" defTabSz="152403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Dog</a:t>
            </a:r>
            <a:endParaRPr kumimoji="0" lang="ko-KR" altLang="en-US" sz="15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88" name="내용 개체 틀 4">
            <a:extLst>
              <a:ext uri="{FF2B5EF4-FFF2-40B4-BE49-F238E27FC236}">
                <a16:creationId xmlns:a16="http://schemas.microsoft.com/office/drawing/2014/main" id="{CA006A0B-03D9-42CE-BA15-9AF86094898B}"/>
              </a:ext>
            </a:extLst>
          </p:cNvPr>
          <p:cNvSpPr txBox="1">
            <a:spLocks/>
          </p:cNvSpPr>
          <p:nvPr/>
        </p:nvSpPr>
        <p:spPr>
          <a:xfrm>
            <a:off x="2852236" y="4084009"/>
            <a:ext cx="6806397" cy="2946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52403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비지도학습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(Unsupervised learning): </a:t>
            </a:r>
            <a:r>
              <a:rPr lang="ko-KR" altLang="en-US" sz="16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정답이 없는 데이터 학습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B8A536C-316B-49BB-922B-125BF23CF080}"/>
              </a:ext>
            </a:extLst>
          </p:cNvPr>
          <p:cNvSpPr txBox="1"/>
          <p:nvPr/>
        </p:nvSpPr>
        <p:spPr>
          <a:xfrm>
            <a:off x="6725541" y="4479837"/>
            <a:ext cx="2188593" cy="255673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defPPr>
              <a:defRPr lang="en-US"/>
            </a:defPPr>
            <a:lvl1pPr indent="0" algn="ctr" defTabSz="1524030" latinLnBrk="1">
              <a:spcBef>
                <a:spcPct val="20000"/>
              </a:spcBef>
              <a:buFont typeface="Arial" pitchFamily="34" charset="0"/>
              <a:buNone/>
              <a:defRPr sz="3000" b="1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defRPr>
            </a:lvl1pPr>
            <a:lvl2pPr marL="1238275" indent="-476260" defTabSz="1524030" latinLnBrk="1">
              <a:spcBef>
                <a:spcPct val="20000"/>
              </a:spcBef>
              <a:buFont typeface="Arial" pitchFamily="34" charset="0"/>
              <a:buChar char="–"/>
              <a:defRPr sz="4667"/>
            </a:lvl2pPr>
            <a:lvl3pPr marL="1905038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4000"/>
            </a:lvl3pPr>
            <a:lvl4pPr marL="2667053" indent="-381008" defTabSz="1524030" latinLnBrk="1">
              <a:spcBef>
                <a:spcPct val="20000"/>
              </a:spcBef>
              <a:buFont typeface="Arial" pitchFamily="34" charset="0"/>
              <a:buChar char="–"/>
              <a:defRPr sz="3333"/>
            </a:lvl4pPr>
            <a:lvl5pPr marL="3429069" indent="-381008" defTabSz="1524030" latinLnBrk="1">
              <a:spcBef>
                <a:spcPct val="20000"/>
              </a:spcBef>
              <a:buFont typeface="Arial" pitchFamily="34" charset="0"/>
              <a:buChar char="»"/>
              <a:defRPr sz="3333"/>
            </a:lvl5pPr>
            <a:lvl6pPr marL="419108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6pPr>
            <a:lvl7pPr marL="4953099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7pPr>
            <a:lvl8pPr marL="571511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8pPr>
            <a:lvl9pPr marL="6477130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9pPr>
          </a:lstStyle>
          <a:p>
            <a:pPr marL="0" marR="0" lvl="0" indent="0" algn="ctr" defTabSz="152403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그림에 </a:t>
            </a:r>
            <a:r>
              <a:rPr kumimoji="0" lang="ko-KR" alt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구멍뚫고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복원하기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C22BF73-8140-469D-9343-7CC1AD853761}"/>
              </a:ext>
            </a:extLst>
          </p:cNvPr>
          <p:cNvSpPr txBox="1"/>
          <p:nvPr/>
        </p:nvSpPr>
        <p:spPr>
          <a:xfrm>
            <a:off x="3751396" y="4378704"/>
            <a:ext cx="2252114" cy="25567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indent="0" algn="ctr" defTabSz="1524030" latinLnBrk="1">
              <a:spcBef>
                <a:spcPct val="20000"/>
              </a:spcBef>
              <a:buFont typeface="Arial" pitchFamily="34" charset="0"/>
              <a:buNone/>
              <a:defRPr sz="3000" b="1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defRPr>
            </a:lvl1pPr>
            <a:lvl2pPr marL="1238275" indent="-476260" defTabSz="1524030" latinLnBrk="1">
              <a:spcBef>
                <a:spcPct val="20000"/>
              </a:spcBef>
              <a:buFont typeface="Arial" pitchFamily="34" charset="0"/>
              <a:buChar char="–"/>
              <a:defRPr sz="4667"/>
            </a:lvl2pPr>
            <a:lvl3pPr marL="1905038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4000"/>
            </a:lvl3pPr>
            <a:lvl4pPr marL="2667053" indent="-381008" defTabSz="1524030" latinLnBrk="1">
              <a:spcBef>
                <a:spcPct val="20000"/>
              </a:spcBef>
              <a:buFont typeface="Arial" pitchFamily="34" charset="0"/>
              <a:buChar char="–"/>
              <a:defRPr sz="3333"/>
            </a:lvl4pPr>
            <a:lvl5pPr marL="3429069" indent="-381008" defTabSz="1524030" latinLnBrk="1">
              <a:spcBef>
                <a:spcPct val="20000"/>
              </a:spcBef>
              <a:buFont typeface="Arial" pitchFamily="34" charset="0"/>
              <a:buChar char="»"/>
              <a:defRPr sz="3333"/>
            </a:lvl5pPr>
            <a:lvl6pPr marL="419108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6pPr>
            <a:lvl7pPr marL="4953099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7pPr>
            <a:lvl8pPr marL="571511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8pPr>
            <a:lvl9pPr marL="6477130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9pPr>
          </a:lstStyle>
          <a:p>
            <a:pPr marL="0" marR="0" lvl="0" indent="0" algn="ctr" defTabSz="152403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1100" kern="0" dirty="0">
                <a:solidFill>
                  <a:srgbClr val="000000">
                    <a:lumMod val="85000"/>
                    <a:lumOff val="15000"/>
                  </a:srgbClr>
                </a:solidFill>
              </a:rPr>
              <a:t>클러스터링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68FAC39-27BF-4729-AD5C-252BFCE96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183" y="4617170"/>
            <a:ext cx="1986540" cy="143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8D545F9-97EC-4040-983C-609128A4CD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13555" y="4825460"/>
            <a:ext cx="3012564" cy="101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599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딥러닝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(Deep Learning)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B5FDC3F-3A90-4BB2-A7B5-C83CE1B6A9B2}"/>
              </a:ext>
            </a:extLst>
          </p:cNvPr>
          <p:cNvGrpSpPr/>
          <p:nvPr/>
        </p:nvGrpSpPr>
        <p:grpSpPr>
          <a:xfrm>
            <a:off x="3462682" y="1843269"/>
            <a:ext cx="5266636" cy="4311330"/>
            <a:chOff x="5240129" y="2908801"/>
            <a:chExt cx="9339471" cy="764540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44A97BF7-BD4E-45BD-B962-07218C335275}"/>
                </a:ext>
              </a:extLst>
            </p:cNvPr>
            <p:cNvSpPr/>
            <p:nvPr/>
          </p:nvSpPr>
          <p:spPr>
            <a:xfrm>
              <a:off x="5240129" y="2908801"/>
              <a:ext cx="9339471" cy="7645400"/>
            </a:xfrm>
            <a:prstGeom prst="roundRect">
              <a:avLst>
                <a:gd name="adj" fmla="val 4209"/>
              </a:avLst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179DEA8-C787-42C9-B7E0-760950B8F419}"/>
                </a:ext>
              </a:extLst>
            </p:cNvPr>
            <p:cNvSpPr/>
            <p:nvPr/>
          </p:nvSpPr>
          <p:spPr>
            <a:xfrm>
              <a:off x="7134641" y="4149412"/>
              <a:ext cx="6004372" cy="6004372"/>
            </a:xfrm>
            <a:prstGeom prst="ellipse">
              <a:avLst/>
            </a:prstGeom>
            <a:solidFill>
              <a:srgbClr val="003366">
                <a:lumMod val="20000"/>
                <a:lumOff val="80000"/>
              </a:srgbClr>
            </a:solidFill>
            <a:ln w="22225" cap="flat" cmpd="sng" algn="ctr">
              <a:solidFill>
                <a:srgbClr val="003366">
                  <a:lumMod val="75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2ABD69A-13A2-42D9-809F-0EFF1BAB9A81}"/>
                </a:ext>
              </a:extLst>
            </p:cNvPr>
            <p:cNvSpPr/>
            <p:nvPr/>
          </p:nvSpPr>
          <p:spPr>
            <a:xfrm>
              <a:off x="7926832" y="3144093"/>
              <a:ext cx="3966065" cy="8186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Data Science</a:t>
              </a: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B9D5A95-494D-41BC-B5FE-20C014E1D47E}"/>
                </a:ext>
              </a:extLst>
            </p:cNvPr>
            <p:cNvSpPr/>
            <p:nvPr/>
          </p:nvSpPr>
          <p:spPr>
            <a:xfrm>
              <a:off x="8071356" y="4556641"/>
              <a:ext cx="4130938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Artificial Intelligence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DB93C219-1852-47D9-B41C-E1B9D92B8728}"/>
                </a:ext>
              </a:extLst>
            </p:cNvPr>
            <p:cNvSpPr/>
            <p:nvPr/>
          </p:nvSpPr>
          <p:spPr>
            <a:xfrm>
              <a:off x="7797761" y="5715078"/>
              <a:ext cx="3922925" cy="3922924"/>
            </a:xfrm>
            <a:prstGeom prst="ellipse">
              <a:avLst/>
            </a:prstGeom>
            <a:solidFill>
              <a:srgbClr val="FB9A18"/>
            </a:solidFill>
            <a:ln w="22225" cap="flat" cmpd="sng" algn="ctr">
              <a:solidFill>
                <a:srgbClr val="843E0A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83572B4-C451-41BD-93F9-7FC272E93937}"/>
                </a:ext>
              </a:extLst>
            </p:cNvPr>
            <p:cNvSpPr/>
            <p:nvPr/>
          </p:nvSpPr>
          <p:spPr>
            <a:xfrm>
              <a:off x="7960759" y="6076241"/>
              <a:ext cx="3590834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Machine Learning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F8D5429A-F8E8-4189-B522-0E97B8696113}"/>
                </a:ext>
              </a:extLst>
            </p:cNvPr>
            <p:cNvSpPr/>
            <p:nvPr/>
          </p:nvSpPr>
          <p:spPr>
            <a:xfrm>
              <a:off x="8585941" y="7151598"/>
              <a:ext cx="2346563" cy="2346563"/>
            </a:xfrm>
            <a:prstGeom prst="ellipse">
              <a:avLst/>
            </a:prstGeom>
            <a:solidFill>
              <a:srgbClr val="FF99CC"/>
            </a:solidFill>
            <a:ln w="22225" cap="flat" cmpd="sng" algn="ctr">
              <a:solidFill>
                <a:srgbClr val="8A0045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B1D30E5-632B-4E73-A072-09B8190AA43E}"/>
                </a:ext>
              </a:extLst>
            </p:cNvPr>
            <p:cNvSpPr/>
            <p:nvPr/>
          </p:nvSpPr>
          <p:spPr>
            <a:xfrm>
              <a:off x="8761165" y="7813534"/>
              <a:ext cx="1996109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Deep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Learning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589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딥러닝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(Deep Learning)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Google Shape;215;p33">
            <a:extLst>
              <a:ext uri="{FF2B5EF4-FFF2-40B4-BE49-F238E27FC236}">
                <a16:creationId xmlns:a16="http://schemas.microsoft.com/office/drawing/2014/main" id="{1036710A-2467-4E2E-8C42-3860A98D19C0}"/>
              </a:ext>
            </a:extLst>
          </p:cNvPr>
          <p:cNvSpPr/>
          <p:nvPr/>
        </p:nvSpPr>
        <p:spPr>
          <a:xfrm>
            <a:off x="1797631" y="1748446"/>
            <a:ext cx="9219620" cy="121223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36000" rIns="180000" bIns="108000" anchor="ctr"/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사람의 신경망을 모사한 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인공 신경망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(Artificial neural network)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에 기반하는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알고리즘의 한 종류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2825D9A-E4A1-4827-A4D3-C595645F061E}"/>
              </a:ext>
            </a:extLst>
          </p:cNvPr>
          <p:cNvGrpSpPr/>
          <p:nvPr/>
        </p:nvGrpSpPr>
        <p:grpSpPr>
          <a:xfrm>
            <a:off x="2500252" y="3373120"/>
            <a:ext cx="7734344" cy="2478196"/>
            <a:chOff x="2718692" y="5504112"/>
            <a:chExt cx="14921608" cy="4781101"/>
          </a:xfrm>
        </p:grpSpPr>
        <p:pic>
          <p:nvPicPr>
            <p:cNvPr id="19" name="Picture 2" descr="http://cs231n.github.io/assets/nn1/neuron_model.jpeg">
              <a:extLst>
                <a:ext uri="{FF2B5EF4-FFF2-40B4-BE49-F238E27FC236}">
                  <a16:creationId xmlns:a16="http://schemas.microsoft.com/office/drawing/2014/main" id="{B3FF34B1-0D65-44CF-B9BA-051A359DE7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13568" y="5504112"/>
              <a:ext cx="7026732" cy="4009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cs231n.github.io/assets/nn1/neuron.png">
              <a:extLst>
                <a:ext uri="{FF2B5EF4-FFF2-40B4-BE49-F238E27FC236}">
                  <a16:creationId xmlns:a16="http://schemas.microsoft.com/office/drawing/2014/main" id="{C7D96663-1733-480C-AB12-642176EB37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8692" y="5806702"/>
              <a:ext cx="7963685" cy="3404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257D2B-1291-484D-9707-F52FB9F33AB7}"/>
                </a:ext>
              </a:extLst>
            </p:cNvPr>
            <p:cNvSpPr txBox="1"/>
            <p:nvPr/>
          </p:nvSpPr>
          <p:spPr>
            <a:xfrm>
              <a:off x="5000780" y="9513294"/>
              <a:ext cx="3399508" cy="771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524030" latinLnBrk="1">
                <a:spcBef>
                  <a:spcPct val="20000"/>
                </a:spcBef>
              </a:pPr>
              <a:r>
                <a:rPr lang="en-US" altLang="ko-KR" sz="2000" b="1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&lt;Neuron&gt;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6AF1CE-B659-42B8-8D59-6F537B6A9B05}"/>
                </a:ext>
              </a:extLst>
            </p:cNvPr>
            <p:cNvSpPr txBox="1"/>
            <p:nvPr/>
          </p:nvSpPr>
          <p:spPr>
            <a:xfrm>
              <a:off x="11864559" y="9513294"/>
              <a:ext cx="4524750" cy="771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524030" latinLnBrk="1">
                <a:spcBef>
                  <a:spcPct val="20000"/>
                </a:spcBef>
              </a:pPr>
              <a:r>
                <a:rPr lang="en-US" altLang="ko-KR" sz="2000" b="1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&lt;Perceptron&gt;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6772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4657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인공지능의 역사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7EE8C13-CE2D-4984-BD99-268C1CFFE606}"/>
              </a:ext>
            </a:extLst>
          </p:cNvPr>
          <p:cNvGrpSpPr/>
          <p:nvPr/>
        </p:nvGrpSpPr>
        <p:grpSpPr>
          <a:xfrm>
            <a:off x="642693" y="2020486"/>
            <a:ext cx="10748053" cy="3987883"/>
            <a:chOff x="38251" y="2761743"/>
            <a:chExt cx="20105701" cy="7459881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F3606D40-3342-489B-AED1-44117ED6C665}"/>
                </a:ext>
              </a:extLst>
            </p:cNvPr>
            <p:cNvGrpSpPr/>
            <p:nvPr/>
          </p:nvGrpSpPr>
          <p:grpSpPr>
            <a:xfrm>
              <a:off x="38251" y="5457253"/>
              <a:ext cx="19320549" cy="1359959"/>
              <a:chOff x="686524" y="5774620"/>
              <a:chExt cx="19320549" cy="1359959"/>
            </a:xfrm>
          </p:grpSpPr>
          <p:cxnSp>
            <p:nvCxnSpPr>
              <p:cNvPr id="84" name="직선 화살표 연결선 83">
                <a:extLst>
                  <a:ext uri="{FF2B5EF4-FFF2-40B4-BE49-F238E27FC236}">
                    <a16:creationId xmlns:a16="http://schemas.microsoft.com/office/drawing/2014/main" id="{4B399495-B82A-4B22-88B1-371DC8FF5E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0316" y="5774620"/>
                <a:ext cx="16885508" cy="0"/>
              </a:xfrm>
              <a:prstGeom prst="straightConnector1">
                <a:avLst/>
              </a:prstGeom>
              <a:noFill/>
              <a:ln w="50800" cap="flat" cmpd="sng" algn="ctr">
                <a:solidFill>
                  <a:srgbClr val="000000"/>
                </a:solidFill>
                <a:prstDash val="solid"/>
                <a:tailEnd type="triangle" w="lg" len="lg"/>
              </a:ln>
              <a:effectLst/>
            </p:spPr>
          </p:cxn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5242F96-F7AC-4E4F-97A2-2F59CCA1F7AA}"/>
                  </a:ext>
                </a:extLst>
              </p:cNvPr>
              <p:cNvSpPr txBox="1"/>
              <p:nvPr/>
            </p:nvSpPr>
            <p:spPr>
              <a:xfrm>
                <a:off x="686524" y="5947929"/>
                <a:ext cx="3176678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1956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F981F56-24D9-454E-AA31-9958087A30D9}"/>
                  </a:ext>
                </a:extLst>
              </p:cNvPr>
              <p:cNvSpPr txBox="1"/>
              <p:nvPr/>
            </p:nvSpPr>
            <p:spPr>
              <a:xfrm>
                <a:off x="4429470" y="5947929"/>
                <a:ext cx="3176678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1973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8AB4FA3-BEDC-467D-99B2-74A3F1B99C99}"/>
                  </a:ext>
                </a:extLst>
              </p:cNvPr>
              <p:cNvSpPr txBox="1"/>
              <p:nvPr/>
            </p:nvSpPr>
            <p:spPr>
              <a:xfrm>
                <a:off x="6584073" y="5947929"/>
                <a:ext cx="3176678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1980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F7FFAA6-8B92-4E9A-B6C4-8BFAB6505FF4}"/>
                  </a:ext>
                </a:extLst>
              </p:cNvPr>
              <p:cNvSpPr txBox="1"/>
              <p:nvPr/>
            </p:nvSpPr>
            <p:spPr>
              <a:xfrm>
                <a:off x="9260340" y="5947929"/>
                <a:ext cx="3176678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1987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639C71E-19F0-4249-B4EA-11483D7E3A41}"/>
                  </a:ext>
                </a:extLst>
              </p:cNvPr>
              <p:cNvSpPr txBox="1"/>
              <p:nvPr/>
            </p:nvSpPr>
            <p:spPr>
              <a:xfrm>
                <a:off x="15449660" y="5947929"/>
                <a:ext cx="3176678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2011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CCBE3A4-1C2C-49C0-96FD-1065D3922DC5}"/>
                  </a:ext>
                </a:extLst>
              </p:cNvPr>
              <p:cNvSpPr txBox="1"/>
              <p:nvPr/>
            </p:nvSpPr>
            <p:spPr>
              <a:xfrm>
                <a:off x="18324576" y="5947929"/>
                <a:ext cx="1682497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현재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B14FDF1-137F-47B8-BE9E-ED0EADB0BE68}"/>
                  </a:ext>
                </a:extLst>
              </p:cNvPr>
              <p:cNvSpPr txBox="1"/>
              <p:nvPr/>
            </p:nvSpPr>
            <p:spPr>
              <a:xfrm>
                <a:off x="686524" y="6501268"/>
                <a:ext cx="3176678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AI</a:t>
                </a: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 탄생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50DF47-7C5E-416F-8925-B6CCFD76A985}"/>
                  </a:ext>
                </a:extLst>
              </p:cNvPr>
              <p:cNvSpPr txBox="1"/>
              <p:nvPr/>
            </p:nvSpPr>
            <p:spPr>
              <a:xfrm>
                <a:off x="2841129" y="6501267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AI 1</a:t>
                </a: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차 붐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EC10B2B-62E9-4634-AA33-F0FB4FF3E7B5}"/>
                  </a:ext>
                </a:extLst>
              </p:cNvPr>
              <p:cNvSpPr txBox="1"/>
              <p:nvPr/>
            </p:nvSpPr>
            <p:spPr>
              <a:xfrm>
                <a:off x="5356176" y="6501267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AI 1</a:t>
                </a: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차 겨울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D61260F-3004-4377-9D3F-C414F81D5E18}"/>
                  </a:ext>
                </a:extLst>
              </p:cNvPr>
              <p:cNvSpPr txBox="1"/>
              <p:nvPr/>
            </p:nvSpPr>
            <p:spPr>
              <a:xfrm>
                <a:off x="7801375" y="6501267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AI</a:t>
                </a: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 </a:t>
                </a: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2</a:t>
                </a: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차 붐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125654A-DF15-46F5-9BDC-F15795208625}"/>
                  </a:ext>
                </a:extLst>
              </p:cNvPr>
              <p:cNvSpPr txBox="1"/>
              <p:nvPr/>
            </p:nvSpPr>
            <p:spPr>
              <a:xfrm>
                <a:off x="10582549" y="6501267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AI 2</a:t>
                </a: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차 겨울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C1177BD-072C-4CA1-960A-93F47A024050}"/>
                  </a:ext>
                </a:extLst>
              </p:cNvPr>
              <p:cNvSpPr txBox="1"/>
              <p:nvPr/>
            </p:nvSpPr>
            <p:spPr>
              <a:xfrm>
                <a:off x="13366691" y="6501267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부흥기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F8D7EA0-43F1-45C5-B24E-D6A6C9970A6B}"/>
                  </a:ext>
                </a:extLst>
              </p:cNvPr>
              <p:cNvSpPr txBox="1"/>
              <p:nvPr/>
            </p:nvSpPr>
            <p:spPr>
              <a:xfrm>
                <a:off x="11677270" y="5947929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1993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C313CC3-4271-4792-855A-C00065FF06CC}"/>
                  </a:ext>
                </a:extLst>
              </p:cNvPr>
              <p:cNvSpPr txBox="1"/>
              <p:nvPr/>
            </p:nvSpPr>
            <p:spPr>
              <a:xfrm>
                <a:off x="15419007" y="6501267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딥러닝 혁명</a:t>
                </a:r>
                <a:endPara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100" name="그림 99" descr="정장, 사람, 넥타이, 벽이(가) 표시된 사진&#10;&#10;자동 생성된 설명">
              <a:extLst>
                <a:ext uri="{FF2B5EF4-FFF2-40B4-BE49-F238E27FC236}">
                  <a16:creationId xmlns:a16="http://schemas.microsoft.com/office/drawing/2014/main" id="{AC4033D6-8DDA-4447-B53C-3769570EA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6524" y="2761743"/>
              <a:ext cx="1659914" cy="2208143"/>
            </a:xfrm>
            <a:prstGeom prst="rect">
              <a:avLst/>
            </a:prstGeom>
          </p:spPr>
        </p:pic>
        <p:pic>
          <p:nvPicPr>
            <p:cNvPr id="101" name="그림 100" descr="텍스트, 사람, 스크린샷, 액자이(가) 표시된 사진&#10;&#10;자동 생성된 설명">
              <a:extLst>
                <a:ext uri="{FF2B5EF4-FFF2-40B4-BE49-F238E27FC236}">
                  <a16:creationId xmlns:a16="http://schemas.microsoft.com/office/drawing/2014/main" id="{27200B70-5A1F-4499-964D-318B8E6E2E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8357"/>
            <a:stretch/>
          </p:blipFill>
          <p:spPr>
            <a:xfrm>
              <a:off x="16891150" y="2984762"/>
              <a:ext cx="3252802" cy="1985124"/>
            </a:xfrm>
            <a:prstGeom prst="rect">
              <a:avLst/>
            </a:prstGeom>
          </p:spPr>
        </p:pic>
        <p:pic>
          <p:nvPicPr>
            <p:cNvPr id="102" name="그림 101" descr="텍스트, 사람, 실내, 테이블이(가) 표시된 사진&#10;&#10;자동 생성된 설명">
              <a:extLst>
                <a:ext uri="{FF2B5EF4-FFF2-40B4-BE49-F238E27FC236}">
                  <a16:creationId xmlns:a16="http://schemas.microsoft.com/office/drawing/2014/main" id="{D409E003-011D-4F3F-B54C-18FB99BD3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48832" y="2944276"/>
              <a:ext cx="2684792" cy="1722461"/>
            </a:xfrm>
            <a:prstGeom prst="rect">
              <a:avLst/>
            </a:prstGeom>
          </p:spPr>
        </p:pic>
        <p:pic>
          <p:nvPicPr>
            <p:cNvPr id="103" name="그림 102" descr="텍스트, 사람, 실내, 남자이(가) 표시된 사진&#10;&#10;자동 생성된 설명">
              <a:extLst>
                <a:ext uri="{FF2B5EF4-FFF2-40B4-BE49-F238E27FC236}">
                  <a16:creationId xmlns:a16="http://schemas.microsoft.com/office/drawing/2014/main" id="{557AF414-D60E-44DF-ABF0-7F18FD846F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62" t="2582" r="-1" b="822"/>
            <a:stretch/>
          </p:blipFill>
          <p:spPr>
            <a:xfrm>
              <a:off x="15993043" y="8487394"/>
              <a:ext cx="3174515" cy="1734230"/>
            </a:xfrm>
            <a:prstGeom prst="rect">
              <a:avLst/>
            </a:prstGeom>
          </p:spPr>
        </p:pic>
        <p:pic>
          <p:nvPicPr>
            <p:cNvPr id="104" name="그림 103" descr="텍스트, 가장, 신문, 오래된이(가) 표시된 사진&#10;&#10;자동 생성된 설명">
              <a:extLst>
                <a:ext uri="{FF2B5EF4-FFF2-40B4-BE49-F238E27FC236}">
                  <a16:creationId xmlns:a16="http://schemas.microsoft.com/office/drawing/2014/main" id="{9163C67E-1F56-475C-8DB1-211AE4951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6524" y="7231234"/>
              <a:ext cx="3684676" cy="2241783"/>
            </a:xfrm>
            <a:prstGeom prst="rect">
              <a:avLst/>
            </a:prstGeom>
          </p:spPr>
        </p:pic>
        <p:pic>
          <p:nvPicPr>
            <p:cNvPr id="105" name="그림 104" descr="사람, 실내, 남자이(가) 표시된 사진&#10;&#10;자동 생성된 설명">
              <a:extLst>
                <a:ext uri="{FF2B5EF4-FFF2-40B4-BE49-F238E27FC236}">
                  <a16:creationId xmlns:a16="http://schemas.microsoft.com/office/drawing/2014/main" id="{EC81C78A-FE02-4C7B-B2A5-FEE09F5A8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11976" y="2887659"/>
              <a:ext cx="1841125" cy="1882863"/>
            </a:xfrm>
            <a:prstGeom prst="rect">
              <a:avLst/>
            </a:prstGeom>
          </p:spPr>
        </p:pic>
        <p:pic>
          <p:nvPicPr>
            <p:cNvPr id="106" name="Picture 2" descr="http://cs231n.github.io/assets/nn1/neuron_model.jpeg">
              <a:extLst>
                <a:ext uri="{FF2B5EF4-FFF2-40B4-BE49-F238E27FC236}">
                  <a16:creationId xmlns:a16="http://schemas.microsoft.com/office/drawing/2014/main" id="{84A22F7D-EFE5-45C8-8907-3F2075974D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1692" y="3860613"/>
              <a:ext cx="2207738" cy="125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그림 106" descr="나무, 사람, 실외이(가) 표시된 사진&#10;&#10;자동 생성된 설명">
              <a:extLst>
                <a:ext uri="{FF2B5EF4-FFF2-40B4-BE49-F238E27FC236}">
                  <a16:creationId xmlns:a16="http://schemas.microsoft.com/office/drawing/2014/main" id="{E70AD1ED-1269-4E0C-A145-AA681863A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41439" y="3189705"/>
              <a:ext cx="1861650" cy="1722461"/>
            </a:xfrm>
            <a:prstGeom prst="rect">
              <a:avLst/>
            </a:prstGeom>
          </p:spPr>
        </p:pic>
        <p:pic>
          <p:nvPicPr>
            <p:cNvPr id="108" name="Picture 2">
              <a:extLst>
                <a:ext uri="{FF2B5EF4-FFF2-40B4-BE49-F238E27FC236}">
                  <a16:creationId xmlns:a16="http://schemas.microsoft.com/office/drawing/2014/main" id="{99172D13-AB82-462D-8D30-32B552FC9C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73022" y="6763679"/>
              <a:ext cx="3033407" cy="1509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08215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인공지능의 탄생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(1950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년대 초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785ED44-EF31-4FB1-83FC-675AF1487B50}"/>
              </a:ext>
            </a:extLst>
          </p:cNvPr>
          <p:cNvGrpSpPr/>
          <p:nvPr/>
        </p:nvGrpSpPr>
        <p:grpSpPr>
          <a:xfrm>
            <a:off x="600673" y="2034942"/>
            <a:ext cx="10549926" cy="3668871"/>
            <a:chOff x="-504227" y="3470041"/>
            <a:chExt cx="22194622" cy="7718463"/>
          </a:xfrm>
        </p:grpSpPr>
        <p:pic>
          <p:nvPicPr>
            <p:cNvPr id="39" name="그림 38" descr="정장, 사람, 넥타이, 벽이(가) 표시된 사진&#10;&#10;자동 생성된 설명">
              <a:extLst>
                <a:ext uri="{FF2B5EF4-FFF2-40B4-BE49-F238E27FC236}">
                  <a16:creationId xmlns:a16="http://schemas.microsoft.com/office/drawing/2014/main" id="{E766C03F-EAA6-4280-BB8C-076732FF9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36185" y="3470041"/>
              <a:ext cx="4279176" cy="56924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그림 40" descr="텍스트, 가장, 신문, 오래된이(가) 표시된 사진&#10;&#10;자동 생성된 설명">
              <a:extLst>
                <a:ext uri="{FF2B5EF4-FFF2-40B4-BE49-F238E27FC236}">
                  <a16:creationId xmlns:a16="http://schemas.microsoft.com/office/drawing/2014/main" id="{DCA0ED46-92CE-479E-A856-01B238E0F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5446" y="3559157"/>
              <a:ext cx="9209901" cy="5603368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06DFEDA-38B2-453F-B133-F0C1DA516E79}"/>
                </a:ext>
              </a:extLst>
            </p:cNvPr>
            <p:cNvSpPr txBox="1"/>
            <p:nvPr/>
          </p:nvSpPr>
          <p:spPr>
            <a:xfrm>
              <a:off x="-504227" y="9671109"/>
              <a:ext cx="10159999" cy="9712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/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앨런 튜링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: 1950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년 튜링 테스트 창시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18A11B0-32A4-4C76-B6E4-531924C01C4B}"/>
                </a:ext>
              </a:extLst>
            </p:cNvPr>
            <p:cNvSpPr txBox="1"/>
            <p:nvPr/>
          </p:nvSpPr>
          <p:spPr>
            <a:xfrm>
              <a:off x="11530396" y="9440277"/>
              <a:ext cx="10159999" cy="17482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/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1956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년 다트머스 회의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: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존 </a:t>
              </a: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메카시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endParaRPr lang="en-US" altLang="ko-KR" sz="240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algn="ctr" defTabSz="914400"/>
              <a:r>
                <a:rPr lang="ko-KR" altLang="en-US" sz="240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“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인공지능” 언급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1278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붐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(1950~1973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 경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78D5ABF-6D7C-4FC5-827E-2686D3789015}"/>
              </a:ext>
            </a:extLst>
          </p:cNvPr>
          <p:cNvGrpSpPr/>
          <p:nvPr/>
        </p:nvGrpSpPr>
        <p:grpSpPr>
          <a:xfrm>
            <a:off x="2004889" y="1932940"/>
            <a:ext cx="8830751" cy="3932329"/>
            <a:chOff x="3152598" y="3004790"/>
            <a:chExt cx="17404835" cy="77503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1318BF-38D4-4F33-BA17-A7C7394DA075}"/>
                </a:ext>
              </a:extLst>
            </p:cNvPr>
            <p:cNvSpPr txBox="1"/>
            <p:nvPr/>
          </p:nvSpPr>
          <p:spPr>
            <a:xfrm>
              <a:off x="10443790" y="3512708"/>
              <a:ext cx="10113643" cy="555399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다트머스 회의 이후 인공지능 관심 급증</a:t>
              </a:r>
            </a:p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Perceptron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의 등장 → 간단한 문제 해결</a:t>
              </a:r>
            </a:p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튜링 테스트를 통과한 최초의 </a:t>
              </a:r>
              <a:r>
                <a:rPr lang="ko-KR" altLang="en-US" sz="20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챗봇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ELIZA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등장</a:t>
              </a:r>
            </a:p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인공지능에 대한 기대 상승</a:t>
              </a:r>
              <a:endPara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많은 재정적 지원</a:t>
              </a:r>
            </a:p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“곧 인간 지능의 기계 등장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!”</a:t>
              </a:r>
              <a:endPara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pic>
          <p:nvPicPr>
            <p:cNvPr id="17" name="Picture 2" descr="http://cs231n.github.io/assets/nn1/neuron_model.jpeg">
              <a:extLst>
                <a:ext uri="{FF2B5EF4-FFF2-40B4-BE49-F238E27FC236}">
                  <a16:creationId xmlns:a16="http://schemas.microsoft.com/office/drawing/2014/main" id="{9C22B214-ECF4-4A74-BA64-CC762F40A8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3855" y="3004790"/>
              <a:ext cx="6058539" cy="3456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BA208F34-0ACA-433B-9FC0-8C456260A6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2598" y="6840191"/>
              <a:ext cx="6037245" cy="3914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12083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겨울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(1973~1980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 경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394CDE1-D240-492B-9A0D-AAB612154758}"/>
              </a:ext>
            </a:extLst>
          </p:cNvPr>
          <p:cNvSpPr txBox="1"/>
          <p:nvPr/>
        </p:nvSpPr>
        <p:spPr>
          <a:xfrm>
            <a:off x="1150885" y="4630284"/>
            <a:ext cx="2406849" cy="101566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914400"/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한스 </a:t>
            </a:r>
            <a:r>
              <a:rPr lang="ko-KR" alt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모라벡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algn="ctr" defTabSz="914400"/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(Hans Moravec, 1948.11.30~)</a:t>
            </a:r>
            <a:endParaRPr lang="ko-KR" altLang="en-US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39" name="그림 38" descr="벽, 사람, 남자, 실내이(가) 표시된 사진&#10;&#10;자동 생성된 설명">
            <a:extLst>
              <a:ext uri="{FF2B5EF4-FFF2-40B4-BE49-F238E27FC236}">
                <a16:creationId xmlns:a16="http://schemas.microsoft.com/office/drawing/2014/main" id="{FA76F48E-0D38-421F-B0BD-09A0D4E08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934" y="1962021"/>
            <a:ext cx="1691756" cy="24456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8FA08A9-E57A-42F9-9853-6EE630E3E480}"/>
              </a:ext>
            </a:extLst>
          </p:cNvPr>
          <p:cNvSpPr txBox="1"/>
          <p:nvPr/>
        </p:nvSpPr>
        <p:spPr>
          <a:xfrm>
            <a:off x="3557734" y="1857124"/>
            <a:ext cx="8225803" cy="18946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2000" b="1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모라벡의</a:t>
            </a: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역설</a:t>
            </a: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인공지능은 인간이 어려워하는 높은 수준의 연산은 잘 해내지만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인간이 쉽게 하는 행위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예를 들어 걷기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듣기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느끼기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눈으로 보기 등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를 위해서는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엄청난 양의 연산 리소스가 필요하다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  <a:endParaRPr lang="ko-KR" altLang="en-US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9AA34C-743C-4BEA-A137-40F0BEBA6BC6}"/>
              </a:ext>
            </a:extLst>
          </p:cNvPr>
          <p:cNvGrpSpPr/>
          <p:nvPr/>
        </p:nvGrpSpPr>
        <p:grpSpPr>
          <a:xfrm>
            <a:off x="4896692" y="4407711"/>
            <a:ext cx="5049132" cy="1605240"/>
            <a:chOff x="3988642" y="3626007"/>
            <a:chExt cx="5049132" cy="1605240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720F9404-EF2D-4793-954A-610E2B6B3B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98" r="21510" b="16669"/>
            <a:stretch/>
          </p:blipFill>
          <p:spPr>
            <a:xfrm>
              <a:off x="3988642" y="3690125"/>
              <a:ext cx="576655" cy="830038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0A796895-8672-42A2-A530-02DFEF06BD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94" t="3745" r="10044" b="23077"/>
            <a:stretch/>
          </p:blipFill>
          <p:spPr>
            <a:xfrm>
              <a:off x="4787434" y="4390140"/>
              <a:ext cx="864876" cy="788544"/>
            </a:xfrm>
            <a:prstGeom prst="rect">
              <a:avLst/>
            </a:prstGeom>
          </p:spPr>
        </p:pic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9317D66-A42D-44A8-B04B-0728300F3E15}"/>
                </a:ext>
              </a:extLst>
            </p:cNvPr>
            <p:cNvGrpSpPr/>
            <p:nvPr/>
          </p:nvGrpSpPr>
          <p:grpSpPr>
            <a:xfrm>
              <a:off x="5256478" y="3658537"/>
              <a:ext cx="1076955" cy="394492"/>
              <a:chOff x="13843417" y="8064708"/>
              <a:chExt cx="3598936" cy="1318300"/>
            </a:xfrm>
          </p:grpSpPr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DD22A29D-60DC-4A57-9FE2-AF1B7B0DEE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16" t="11724" r="12292" b="32070"/>
              <a:stretch/>
            </p:blipFill>
            <p:spPr>
              <a:xfrm>
                <a:off x="13843417" y="8064708"/>
                <a:ext cx="1740155" cy="1318300"/>
              </a:xfrm>
              <a:prstGeom prst="rect">
                <a:avLst/>
              </a:prstGeom>
            </p:spPr>
          </p:pic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562320C6-6E0D-4217-A78A-0B398DF2EB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16" t="11724" r="12292" b="32070"/>
              <a:stretch/>
            </p:blipFill>
            <p:spPr>
              <a:xfrm>
                <a:off x="15702198" y="8064708"/>
                <a:ext cx="1740155" cy="1318300"/>
              </a:xfrm>
              <a:prstGeom prst="rect">
                <a:avLst/>
              </a:prstGeom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37AFBCD1-F118-4C19-AE42-7912DCB5305B}"/>
                </a:ext>
              </a:extLst>
            </p:cNvPr>
            <p:cNvGrpSpPr/>
            <p:nvPr/>
          </p:nvGrpSpPr>
          <p:grpSpPr>
            <a:xfrm>
              <a:off x="7567950" y="3626007"/>
              <a:ext cx="887163" cy="1107774"/>
              <a:chOff x="14398051" y="6615103"/>
              <a:chExt cx="4073265" cy="5086166"/>
            </a:xfrm>
          </p:grpSpPr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437FDBC3-B528-47BF-A1E4-F218E5209D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4398051" y="6615103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08C8DA76-AAA2-4C15-B203-E8C6B1FF1F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5713831" y="6615103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681017CE-1EB6-40EA-9EC4-60FE10B2D4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7029611" y="6615103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1D6E1A6E-895F-4DB5-B46A-2CF8229CF5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4398051" y="8312874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0CA3E803-5065-4A73-8140-1F85720B21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5713831" y="8312874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239D0134-D19A-4D7E-B8CD-611F271A0A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7029611" y="8312874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66410E56-78F3-4F7E-AEA3-2C9E894E0C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4398051" y="10003498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E3B1060A-F798-4196-A3E0-35C616A241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5713831" y="10003498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56893119-C225-455B-92C0-991DC9BFD4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7029611" y="10003498"/>
                <a:ext cx="1441705" cy="1697771"/>
              </a:xfrm>
              <a:prstGeom prst="rect">
                <a:avLst/>
              </a:prstGeom>
            </p:spPr>
          </p:pic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B92A465-9C1D-4D8C-95A0-5471E4910376}"/>
                </a:ext>
              </a:extLst>
            </p:cNvPr>
            <p:cNvSpPr txBox="1"/>
            <p:nvPr/>
          </p:nvSpPr>
          <p:spPr>
            <a:xfrm>
              <a:off x="8626098" y="3846785"/>
              <a:ext cx="411676" cy="50962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...</a:t>
              </a:r>
              <a:endPara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7A34B39-97DD-495A-8528-B520F2CC8FC4}"/>
                </a:ext>
              </a:extLst>
            </p:cNvPr>
            <p:cNvSpPr txBox="1"/>
            <p:nvPr/>
          </p:nvSpPr>
          <p:spPr>
            <a:xfrm rot="5400000">
              <a:off x="7913997" y="4737755"/>
              <a:ext cx="411676" cy="50962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...</a:t>
              </a:r>
              <a:endPara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E917392-0DB9-4E61-9BE6-FCAA7D80B6B9}"/>
                </a:ext>
              </a:extLst>
            </p:cNvPr>
            <p:cNvSpPr txBox="1"/>
            <p:nvPr/>
          </p:nvSpPr>
          <p:spPr>
            <a:xfrm>
              <a:off x="6541593" y="3636708"/>
              <a:ext cx="737027" cy="1594539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en-US" altLang="ko-KR" sz="72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=</a:t>
              </a:r>
              <a:endParaRPr lang="ko-KR" altLang="en-US" sz="7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5154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겨울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(1973~1980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 경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DCCD49A-5448-484E-B353-D25E435CEC6F}"/>
              </a:ext>
            </a:extLst>
          </p:cNvPr>
          <p:cNvGrpSpPr/>
          <p:nvPr/>
        </p:nvGrpSpPr>
        <p:grpSpPr>
          <a:xfrm>
            <a:off x="1710041" y="2138386"/>
            <a:ext cx="9406917" cy="3002617"/>
            <a:chOff x="1079499" y="3649593"/>
            <a:chExt cx="18160999" cy="5796856"/>
          </a:xfrm>
        </p:grpSpPr>
        <p:pic>
          <p:nvPicPr>
            <p:cNvPr id="33" name="Picture 2" descr="Can an elephant fit through a doorway?">
              <a:extLst>
                <a:ext uri="{FF2B5EF4-FFF2-40B4-BE49-F238E27FC236}">
                  <a16:creationId xmlns:a16="http://schemas.microsoft.com/office/drawing/2014/main" id="{112127D7-CB8C-4305-8890-C22D567572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499" y="4728745"/>
              <a:ext cx="7162800" cy="36385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51205D2-7D50-4545-A7BF-8C031F5F02A7}"/>
                </a:ext>
              </a:extLst>
            </p:cNvPr>
            <p:cNvSpPr txBox="1"/>
            <p:nvPr/>
          </p:nvSpPr>
          <p:spPr>
            <a:xfrm>
              <a:off x="3041651" y="8466546"/>
              <a:ext cx="3238500" cy="50962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상식의 저주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0DFD98C-C344-4927-9F85-05115C51AD0E}"/>
                </a:ext>
              </a:extLst>
            </p:cNvPr>
            <p:cNvSpPr txBox="1"/>
            <p:nvPr/>
          </p:nvSpPr>
          <p:spPr>
            <a:xfrm>
              <a:off x="9163773" y="3649593"/>
              <a:ext cx="10076725" cy="5796856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lang="ko-KR" altLang="en-US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상식의 저주</a:t>
              </a:r>
              <a:r>
                <a:rPr lang="en-US" altLang="ko-KR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]</a:t>
              </a:r>
            </a:p>
            <a:p>
              <a:pPr defTabSz="914400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인간이 당연하다고 느끼는 상식을 기계에게는 일일이 가르쳐야 한다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</a:t>
              </a:r>
            </a:p>
            <a:p>
              <a:pPr defTabSz="914400">
                <a:lnSpc>
                  <a:spcPct val="150000"/>
                </a:lnSpc>
              </a:pPr>
              <a:r>
                <a:rPr lang="en-US" altLang="ko-KR" sz="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</a:p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ex)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사람은 불에 닿으면 뜨겁다고 느낀다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</a:t>
              </a:r>
            </a:p>
            <a:p>
              <a:pPr defTabSz="914400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     사람은 밤에 자고 아침에 일어난다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</a:t>
              </a:r>
            </a:p>
            <a:p>
              <a:pPr defTabSz="914400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     코끼리를 냉장고에 집어넣는 건 불가능하다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</a:t>
              </a:r>
              <a:endPara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673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겨울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(1973~1980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 경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9944F46-3DA4-4B36-9D60-779A1A7D0857}"/>
              </a:ext>
            </a:extLst>
          </p:cNvPr>
          <p:cNvGrpSpPr/>
          <p:nvPr/>
        </p:nvGrpSpPr>
        <p:grpSpPr>
          <a:xfrm>
            <a:off x="2149443" y="2033079"/>
            <a:ext cx="8682793" cy="3312218"/>
            <a:chOff x="1930402" y="2963454"/>
            <a:chExt cx="17310097" cy="660326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1BD335C-57E9-4E30-8D8A-2AFBC23E76E8}"/>
                </a:ext>
              </a:extLst>
            </p:cNvPr>
            <p:cNvSpPr txBox="1"/>
            <p:nvPr/>
          </p:nvSpPr>
          <p:spPr>
            <a:xfrm>
              <a:off x="1930402" y="8466546"/>
              <a:ext cx="5460998" cy="101566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/>
              <a:r>
                <a:rPr lang="ko-KR" altLang="en-US" sz="20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마빈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ko-KR" altLang="en-US" sz="20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민스키</a:t>
              </a:r>
              <a:endPara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algn="ctr" defTabSz="914400"/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(Marvin Lee Minsky,</a:t>
              </a:r>
            </a:p>
            <a:p>
              <a:pPr algn="ctr" defTabSz="914400"/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1927.8.9~2016.1.24)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857FB3-3F40-4815-8F28-70C0F6ADCAAB}"/>
                </a:ext>
              </a:extLst>
            </p:cNvPr>
            <p:cNvSpPr txBox="1"/>
            <p:nvPr/>
          </p:nvSpPr>
          <p:spPr>
            <a:xfrm>
              <a:off x="9163774" y="3291561"/>
              <a:ext cx="10076725" cy="50962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lang="ko-KR" altLang="en-US" sz="20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퍼셉트론의</a:t>
              </a:r>
              <a:r>
                <a:rPr lang="ko-KR" altLang="en-US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한계</a:t>
              </a:r>
              <a:r>
                <a:rPr lang="en-US" altLang="ko-KR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]</a:t>
              </a:r>
            </a:p>
          </p:txBody>
        </p:sp>
        <p:pic>
          <p:nvPicPr>
            <p:cNvPr id="22" name="그림 21" descr="사람, 실내, 남자이(가) 표시된 사진&#10;&#10;자동 생성된 설명">
              <a:extLst>
                <a:ext uri="{FF2B5EF4-FFF2-40B4-BE49-F238E27FC236}">
                  <a16:creationId xmlns:a16="http://schemas.microsoft.com/office/drawing/2014/main" id="{2780C624-2BA2-4CD0-970C-8B80C89F6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11389" y="2963454"/>
              <a:ext cx="5099024" cy="52146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BE505245-5619-454B-9756-0476F1D125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60000" y="4612847"/>
              <a:ext cx="3689350" cy="3564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>
              <a:extLst>
                <a:ext uri="{FF2B5EF4-FFF2-40B4-BE49-F238E27FC236}">
                  <a16:creationId xmlns:a16="http://schemas.microsoft.com/office/drawing/2014/main" id="{48BB1C88-E1C4-44F7-8B11-CF89F3ADB8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85937" y="4436262"/>
              <a:ext cx="4413250" cy="3861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721C0E-4219-407A-BB60-787651756DFF}"/>
                </a:ext>
              </a:extLst>
            </p:cNvPr>
            <p:cNvSpPr txBox="1"/>
            <p:nvPr/>
          </p:nvSpPr>
          <p:spPr>
            <a:xfrm>
              <a:off x="10027201" y="9057097"/>
              <a:ext cx="8717469" cy="509626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ko-KR" altLang="en-US" sz="20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퍼셉트론은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XOR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문제는 풀 수 없다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257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4EF7FBC-194B-4BB7-B4E8-5DA7EFA69ECB}"/>
              </a:ext>
            </a:extLst>
          </p:cNvPr>
          <p:cNvGrpSpPr/>
          <p:nvPr/>
        </p:nvGrpSpPr>
        <p:grpSpPr>
          <a:xfrm>
            <a:off x="3806976" y="2063627"/>
            <a:ext cx="4324047" cy="2300172"/>
            <a:chOff x="7378642" y="2348565"/>
            <a:chExt cx="4324047" cy="2300172"/>
          </a:xfrm>
        </p:grpSpPr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EF1739B8-13E8-41CC-BBD0-0293BEF6F1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8642" y="2348565"/>
              <a:ext cx="4324047" cy="1923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317EB50-32B7-44BF-A43C-BC0F13550BDD}"/>
                </a:ext>
              </a:extLst>
            </p:cNvPr>
            <p:cNvSpPr txBox="1"/>
            <p:nvPr/>
          </p:nvSpPr>
          <p:spPr>
            <a:xfrm>
              <a:off x="7535216" y="4139110"/>
              <a:ext cx="4010900" cy="509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전문가 시스템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]</a:t>
              </a:r>
              <a:endPara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2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붐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(1980~1987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 경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1DDA689-27E0-4788-AE93-62D7FBE50D52}"/>
              </a:ext>
            </a:extLst>
          </p:cNvPr>
          <p:cNvSpPr txBox="1"/>
          <p:nvPr/>
        </p:nvSpPr>
        <p:spPr>
          <a:xfrm>
            <a:off x="2400869" y="4363799"/>
            <a:ext cx="8876731" cy="1432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전문가 시스템</a:t>
            </a:r>
          </a:p>
          <a:p>
            <a:pPr marL="34290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보편적인 인공지능을 만들기 어려움을 인정</a:t>
            </a:r>
          </a:p>
          <a:p>
            <a:pPr marL="34290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특정 분야에 많은 데이터가 있으면 해당 분야에서 인공지능 전문가가 됨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2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3FF3391C-8BB4-FEEF-15AD-823203351A3F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9CB388-8B95-F710-9576-21A4FCE5E2CF}"/>
              </a:ext>
            </a:extLst>
          </p:cNvPr>
          <p:cNvSpPr txBox="1"/>
          <p:nvPr/>
        </p:nvSpPr>
        <p:spPr>
          <a:xfrm>
            <a:off x="1479427" y="12338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000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D2F1515-518F-7CDA-51C8-F9F4321D1E00}"/>
              </a:ext>
            </a:extLst>
          </p:cNvPr>
          <p:cNvGrpSpPr/>
          <p:nvPr/>
        </p:nvGrpSpPr>
        <p:grpSpPr>
          <a:xfrm>
            <a:off x="903214" y="1236655"/>
            <a:ext cx="414168" cy="414167"/>
            <a:chOff x="686524" y="1612900"/>
            <a:chExt cx="836751" cy="836751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AAFE3B1-A5FF-FCEB-556F-B39FDEB62AA0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872D9002-BC2F-FC43-F04E-F8D801418AD6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6407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2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붐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(1980~1987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 경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C670F3B-A643-459E-9546-5BC87E8D0149}"/>
              </a:ext>
            </a:extLst>
          </p:cNvPr>
          <p:cNvSpPr txBox="1"/>
          <p:nvPr/>
        </p:nvSpPr>
        <p:spPr>
          <a:xfrm>
            <a:off x="1344489" y="1881525"/>
            <a:ext cx="7954628" cy="3094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다층 </a:t>
            </a:r>
            <a:r>
              <a:rPr lang="ko-KR" altLang="en-US" sz="2000" b="1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퍼셉트론</a:t>
            </a: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(Multi layer Perceptron)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   - Perceptron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한계를 뛰어넘음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  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한 층의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perceptron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을 여러 겹 쌓으면 어려운 문제도 풀 수 있음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  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여러 데이터를 이용한 ‘학습’ 의 개념이 등장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endParaRPr lang="ko-KR" altLang="en-US" sz="12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34290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역전파</a:t>
            </a: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(Back propagation)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   - Multi layer perceptron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을 학습시키기 위한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학습 방법론 등장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8" name="Picture 6" descr="딥러닝] 01. 딥러닝 기초이론-MLP">
            <a:extLst>
              <a:ext uri="{FF2B5EF4-FFF2-40B4-BE49-F238E27FC236}">
                <a16:creationId xmlns:a16="http://schemas.microsoft.com/office/drawing/2014/main" id="{80F4E1F4-8FA1-483A-8163-9D229CB4BB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63"/>
          <a:stretch/>
        </p:blipFill>
        <p:spPr bwMode="auto">
          <a:xfrm>
            <a:off x="8458556" y="3704684"/>
            <a:ext cx="3439292" cy="202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2C76F-077E-47F2-9043-6E66CE32C5FA}"/>
              </a:ext>
            </a:extLst>
          </p:cNvPr>
          <p:cNvSpPr txBox="1"/>
          <p:nvPr/>
        </p:nvSpPr>
        <p:spPr>
          <a:xfrm>
            <a:off x="7627880" y="5725939"/>
            <a:ext cx="5100644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</a:pPr>
            <a:r>
              <a:rPr lang="en-US" altLang="ko-KR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다층 </a:t>
            </a:r>
            <a:r>
              <a:rPr lang="ko-KR" altLang="en-US" b="1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퍼셉트론</a:t>
            </a:r>
            <a:r>
              <a:rPr lang="en-US" altLang="ko-KR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</a:t>
            </a:r>
            <a:endParaRPr lang="ko-KR" altLang="en-US" b="1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497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2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겨울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(1987~1993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 경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14" name="Picture 2">
            <a:extLst>
              <a:ext uri="{FF2B5EF4-FFF2-40B4-BE49-F238E27FC236}">
                <a16:creationId xmlns:a16="http://schemas.microsoft.com/office/drawing/2014/main" id="{45AEDA74-7170-4C06-9B40-DB5A5968D4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2"/>
          <a:stretch/>
        </p:blipFill>
        <p:spPr bwMode="auto">
          <a:xfrm>
            <a:off x="6299200" y="2290655"/>
            <a:ext cx="3977153" cy="21779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AC9E75F-5833-67AF-C8D4-04510FB5CB0E}"/>
              </a:ext>
            </a:extLst>
          </p:cNvPr>
          <p:cNvGrpSpPr/>
          <p:nvPr/>
        </p:nvGrpSpPr>
        <p:grpSpPr>
          <a:xfrm>
            <a:off x="1433747" y="2193956"/>
            <a:ext cx="5957653" cy="2892833"/>
            <a:chOff x="1518097" y="2389356"/>
            <a:chExt cx="5957653" cy="289283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7769AE1-7DDF-4F73-B9C1-CE6AF5666023}"/>
                </a:ext>
              </a:extLst>
            </p:cNvPr>
            <p:cNvSpPr txBox="1"/>
            <p:nvPr/>
          </p:nvSpPr>
          <p:spPr>
            <a:xfrm>
              <a:off x="1518097" y="2389356"/>
              <a:ext cx="4236803" cy="20792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전문가 시스템에 대한 실망</a:t>
              </a:r>
            </a:p>
            <a:p>
              <a:pPr defTabSz="914400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  </a:t>
              </a:r>
              <a:endPara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defTabSz="914400">
                <a:lnSpc>
                  <a:spcPct val="150000"/>
                </a:lnSpc>
              </a:pPr>
              <a:endPara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defTabSz="914400">
                <a:lnSpc>
                  <a:spcPct val="150000"/>
                </a:lnSpc>
              </a:pPr>
              <a:r>
                <a:rPr lang="en-US" altLang="ko-KR" sz="5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endParaRPr lang="en-US" altLang="ko-KR" sz="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marL="342900" indent="-342900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학습의 한계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32A7411-B1EE-140F-2B3C-439A99C2FB4C}"/>
                </a:ext>
              </a:extLst>
            </p:cNvPr>
            <p:cNvSpPr txBox="1"/>
            <p:nvPr/>
          </p:nvSpPr>
          <p:spPr>
            <a:xfrm>
              <a:off x="1902982" y="2883068"/>
              <a:ext cx="3909846" cy="8803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8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18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입력한 데이터 이외의 것에는 활용 불가 </a:t>
              </a:r>
              <a:endParaRPr lang="en-US" altLang="ko-KR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8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18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모라벡의</a:t>
              </a:r>
              <a:r>
                <a:rPr lang="ko-KR" altLang="en-US" sz="18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역설</a:t>
              </a:r>
              <a:r>
                <a:rPr lang="en-US" altLang="ko-KR" sz="18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 </a:t>
              </a:r>
              <a:r>
                <a:rPr lang="ko-KR" altLang="en-US" sz="18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상식의 저주의 재조명</a:t>
              </a:r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7DCE55-B896-629C-9385-2DA1B48D3983}"/>
                </a:ext>
              </a:extLst>
            </p:cNvPr>
            <p:cNvSpPr txBox="1"/>
            <p:nvPr/>
          </p:nvSpPr>
          <p:spPr>
            <a:xfrm>
              <a:off x="1902982" y="4398806"/>
              <a:ext cx="5572768" cy="8833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ko-KR" sz="18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18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충분히 학습시키기 위한 데이터의 부족</a:t>
              </a:r>
            </a:p>
            <a:p>
              <a:pPr defTabSz="914400">
                <a:lnSpc>
                  <a:spcPct val="150000"/>
                </a:lnSpc>
              </a:pPr>
              <a:r>
                <a:rPr lang="en-US" altLang="ko-KR" sz="18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18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다층 </a:t>
              </a:r>
              <a:r>
                <a:rPr lang="ko-KR" altLang="en-US" sz="18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퍼셉트론의</a:t>
              </a:r>
              <a:r>
                <a:rPr lang="ko-KR" altLang="en-US" sz="18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역전파를 가속화할 컴퓨팅 파워의 부족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2658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부흥기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(1993~2011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 경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69386D8-2CD7-4C39-9F71-C5F1CFBD865E}"/>
              </a:ext>
            </a:extLst>
          </p:cNvPr>
          <p:cNvSpPr txBox="1"/>
          <p:nvPr/>
        </p:nvSpPr>
        <p:spPr>
          <a:xfrm>
            <a:off x="6059844" y="1933202"/>
            <a:ext cx="5763856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- 2016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 </a:t>
            </a:r>
            <a:r>
              <a:rPr kumimoji="0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제프리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힌튼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Deep network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처음으로 사용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694D19-6109-4F54-AF7E-B248AF969422}"/>
              </a:ext>
            </a:extLst>
          </p:cNvPr>
          <p:cNvGrpSpPr/>
          <p:nvPr/>
        </p:nvGrpSpPr>
        <p:grpSpPr>
          <a:xfrm>
            <a:off x="7294557" y="2545366"/>
            <a:ext cx="3046783" cy="3620175"/>
            <a:chOff x="7897807" y="2343942"/>
            <a:chExt cx="3046783" cy="3620175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ABF6944-06FA-432D-B8A7-4C591B685253}"/>
                </a:ext>
              </a:extLst>
            </p:cNvPr>
            <p:cNvGrpSpPr/>
            <p:nvPr/>
          </p:nvGrpSpPr>
          <p:grpSpPr>
            <a:xfrm>
              <a:off x="7897807" y="2343942"/>
              <a:ext cx="3046783" cy="3620175"/>
              <a:chOff x="12414997" y="2065223"/>
              <a:chExt cx="7243373" cy="8606547"/>
            </a:xfrm>
          </p:grpSpPr>
          <p:pic>
            <p:nvPicPr>
              <p:cNvPr id="32" name="그림 31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B3C923AD-4866-489B-AE4A-1A7CCAEF11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414997" y="2065223"/>
                <a:ext cx="7243373" cy="860654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20FCA7ED-4062-45C6-BF92-698F442127B3}"/>
                  </a:ext>
                </a:extLst>
              </p:cNvPr>
              <p:cNvSpPr/>
              <p:nvPr/>
            </p:nvSpPr>
            <p:spPr>
              <a:xfrm>
                <a:off x="16490950" y="2139365"/>
                <a:ext cx="1444625" cy="384428"/>
              </a:xfrm>
              <a:prstGeom prst="rect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tantia"/>
                  <a:ea typeface="+mn-ea"/>
                  <a:cs typeface="+mn-cs"/>
                </a:endParaRPr>
              </a:p>
            </p:txBody>
          </p:sp>
        </p:grpSp>
        <p:pic>
          <p:nvPicPr>
            <p:cNvPr id="31" name="그림 30" descr="나무, 사람, 실외이(가) 표시된 사진&#10;&#10;자동 생성된 설명">
              <a:extLst>
                <a:ext uri="{FF2B5EF4-FFF2-40B4-BE49-F238E27FC236}">
                  <a16:creationId xmlns:a16="http://schemas.microsoft.com/office/drawing/2014/main" id="{5794F248-219D-45F9-AA95-F2E21C988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09835" y="3588376"/>
              <a:ext cx="1222726" cy="113130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B94EE03B-5F77-49F4-9814-9388FD1C7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687" y="1789957"/>
            <a:ext cx="2578703" cy="16680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307D754-4B6F-428A-A7C2-E1434A464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383" y="4080760"/>
            <a:ext cx="2827313" cy="15550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7DB7583-4B70-4ED2-844F-F725AD8D2875}"/>
              </a:ext>
            </a:extLst>
          </p:cNvPr>
          <p:cNvSpPr txBox="1"/>
          <p:nvPr/>
        </p:nvSpPr>
        <p:spPr>
          <a:xfrm>
            <a:off x="770278" y="3458056"/>
            <a:ext cx="6011522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[1997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 체스 세계 체스 챔피언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IBM Deep Blue]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DD947A-1E5D-4105-ACCC-922BA63B1763}"/>
              </a:ext>
            </a:extLst>
          </p:cNvPr>
          <p:cNvSpPr txBox="1"/>
          <p:nvPr/>
        </p:nvSpPr>
        <p:spPr>
          <a:xfrm>
            <a:off x="757578" y="5624435"/>
            <a:ext cx="6036922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[2011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 </a:t>
            </a:r>
            <a:r>
              <a:rPr kumimoji="0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제퍼디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퀴즈 쇼에서 우승한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IBM Watson]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061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딥러닝 혁명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-1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(2012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2F7C60-5D33-4B59-96C9-104F449405C7}"/>
              </a:ext>
            </a:extLst>
          </p:cNvPr>
          <p:cNvGrpSpPr/>
          <p:nvPr/>
        </p:nvGrpSpPr>
        <p:grpSpPr>
          <a:xfrm>
            <a:off x="1502518" y="2379559"/>
            <a:ext cx="9186964" cy="3020166"/>
            <a:chOff x="1104900" y="3332869"/>
            <a:chExt cx="18631624" cy="6125048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A51AD543-2A05-4B05-9EAC-47C3D2BFCC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900" y="3332869"/>
              <a:ext cx="9779000" cy="612504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EBB191B5-7E43-4163-A3AA-7A4ED99D03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4024" y="5190717"/>
              <a:ext cx="8572500" cy="426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145F3A-76E3-45BB-BDEA-D400155FB145}"/>
                </a:ext>
              </a:extLst>
            </p:cNvPr>
            <p:cNvSpPr txBox="1"/>
            <p:nvPr/>
          </p:nvSpPr>
          <p:spPr>
            <a:xfrm>
              <a:off x="12783636" y="4897782"/>
              <a:ext cx="533327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524030" latinLnBrk="1">
                <a:spcBef>
                  <a:spcPct val="20000"/>
                </a:spcBef>
              </a:pPr>
              <a:r>
                <a:rPr lang="en-US" altLang="ko-KR" sz="16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</a:t>
              </a:r>
              <a:r>
                <a:rPr lang="en-US" altLang="ko-KR" sz="16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AlexNet</a:t>
              </a:r>
              <a:r>
                <a:rPr lang="en-US" altLang="ko-KR" sz="16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5791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딥러닝 혁명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-1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(2012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2F7C60-5D33-4B59-96C9-104F449405C7}"/>
              </a:ext>
            </a:extLst>
          </p:cNvPr>
          <p:cNvGrpSpPr/>
          <p:nvPr/>
        </p:nvGrpSpPr>
        <p:grpSpPr>
          <a:xfrm>
            <a:off x="1502518" y="2379559"/>
            <a:ext cx="9186964" cy="3020166"/>
            <a:chOff x="1104900" y="3332869"/>
            <a:chExt cx="18631624" cy="6125048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A51AD543-2A05-4B05-9EAC-47C3D2BFCC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900" y="3332869"/>
              <a:ext cx="9779000" cy="612504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EBB191B5-7E43-4163-A3AA-7A4ED99D03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4024" y="5190717"/>
              <a:ext cx="8572500" cy="426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145F3A-76E3-45BB-BDEA-D400155FB145}"/>
                </a:ext>
              </a:extLst>
            </p:cNvPr>
            <p:cNvSpPr txBox="1"/>
            <p:nvPr/>
          </p:nvSpPr>
          <p:spPr>
            <a:xfrm>
              <a:off x="12783636" y="4897782"/>
              <a:ext cx="533327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524030" latinLnBrk="1">
                <a:spcBef>
                  <a:spcPct val="20000"/>
                </a:spcBef>
              </a:pPr>
              <a:r>
                <a:rPr lang="en-US" altLang="ko-KR" sz="16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</a:t>
              </a:r>
              <a:r>
                <a:rPr lang="en-US" altLang="ko-KR" sz="16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AlexNet</a:t>
              </a:r>
              <a:r>
                <a:rPr lang="en-US" altLang="ko-KR" sz="16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&gt;</a:t>
              </a:r>
            </a:p>
          </p:txBody>
        </p:sp>
      </p:grpSp>
      <p:pic>
        <p:nvPicPr>
          <p:cNvPr id="12" name="Picture 4" descr="심층신경망을 개발한 제프리 힌튼. 사진=제프리 힌튼 트위터">
            <a:extLst>
              <a:ext uri="{FF2B5EF4-FFF2-40B4-BE49-F238E27FC236}">
                <a16:creationId xmlns:a16="http://schemas.microsoft.com/office/drawing/2014/main" id="{4F7CEF41-99EB-4EEA-B3E7-0DA9E448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606" y="3006289"/>
            <a:ext cx="2367696" cy="15784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419674-966F-4F11-B35F-C891D33C75C2}"/>
              </a:ext>
            </a:extLst>
          </p:cNvPr>
          <p:cNvSpPr txBox="1"/>
          <p:nvPr/>
        </p:nvSpPr>
        <p:spPr>
          <a:xfrm>
            <a:off x="1701800" y="5676082"/>
            <a:ext cx="8788400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2000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제프리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힌튼 교수님의 </a:t>
            </a:r>
            <a:r>
              <a:rPr lang="en-US" altLang="ko-KR" sz="2000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AlexNet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 </a:t>
            </a:r>
            <a:r>
              <a:rPr lang="en-US" altLang="ko-KR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2012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 </a:t>
            </a:r>
            <a:r>
              <a:rPr lang="en-US" altLang="ko-KR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ImageNet 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대회에서 우승을 거두다</a:t>
            </a:r>
            <a:r>
              <a:rPr lang="en-US" altLang="ko-KR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</a:t>
            </a:r>
            <a:endParaRPr lang="ko-KR" altLang="en-US" sz="20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702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딥러닝 혁명 이후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...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7D795A2B-A13B-4259-8BE2-E2D66BFFF1F0}"/>
              </a:ext>
            </a:extLst>
          </p:cNvPr>
          <p:cNvSpPr txBox="1"/>
          <p:nvPr/>
        </p:nvSpPr>
        <p:spPr>
          <a:xfrm>
            <a:off x="2233083" y="4591244"/>
            <a:ext cx="25704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524030" latinLnBrk="1">
              <a:spcBef>
                <a:spcPct val="20000"/>
              </a:spcBef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&lt;GPU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병렬 컴퓨팅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53133CA4-C8DD-4E60-82A5-C33315B9F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260" y="3250755"/>
            <a:ext cx="1752063" cy="116804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0504616-92C3-44C7-BBCD-AA8EE327E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577" y="2290704"/>
            <a:ext cx="2328442" cy="111377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EFE9655-EDE7-4212-90C8-E20F4BE28FCE}"/>
              </a:ext>
            </a:extLst>
          </p:cNvPr>
          <p:cNvSpPr txBox="1"/>
          <p:nvPr/>
        </p:nvSpPr>
        <p:spPr>
          <a:xfrm>
            <a:off x="4841385" y="3354843"/>
            <a:ext cx="21828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524030" latinLnBrk="1">
              <a:spcBef>
                <a:spcPct val="20000"/>
              </a:spcBef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빅데이터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DC853220-4FE7-4F54-828E-AB4451C53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273" y="2976960"/>
            <a:ext cx="2843242" cy="160169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1955B40-A82F-4F9E-B9B0-DF4A37D0B3FE}"/>
              </a:ext>
            </a:extLst>
          </p:cNvPr>
          <p:cNvSpPr txBox="1"/>
          <p:nvPr/>
        </p:nvSpPr>
        <p:spPr>
          <a:xfrm>
            <a:off x="7141073" y="4729590"/>
            <a:ext cx="35036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524030" latinLnBrk="1">
              <a:spcBef>
                <a:spcPct val="20000"/>
              </a:spcBef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&lt;2016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 알파고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VS </a:t>
            </a:r>
            <a:r>
              <a:rPr lang="ko-KR" alt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이세돌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146314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6B6F0-9F52-A52F-6C13-AA6937647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1266E66-B073-7F71-E5A4-259C58D04FA7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42879D-BBE6-0FFF-2BFE-11E5386801DE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31B6B0E-CA5E-99B2-644F-FD2CA6E6238A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딥러닝 혁명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-2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(2021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248C97D1-362B-F8E6-BC57-412C9C6B0060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20738961-CC87-9DFD-98DF-7E2B1A6FCAD0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B97CB703-0BC7-0F38-72EA-50C5D2FFB0F6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4466372-D075-61A5-F066-4FC5BA5B7B56}"/>
              </a:ext>
            </a:extLst>
          </p:cNvPr>
          <p:cNvSpPr txBox="1"/>
          <p:nvPr/>
        </p:nvSpPr>
        <p:spPr>
          <a:xfrm>
            <a:off x="1701800" y="5676082"/>
            <a:ext cx="8788400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[ChatGPT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등장</a:t>
            </a:r>
            <a:r>
              <a:rPr lang="en-US" altLang="ko-KR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</a:t>
            </a:r>
            <a:endParaRPr lang="ko-KR" altLang="en-US" sz="20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026" name="Picture 2" descr="What is ChatGPT ? and its Overview - Digital Floats">
            <a:extLst>
              <a:ext uri="{FF2B5EF4-FFF2-40B4-BE49-F238E27FC236}">
                <a16:creationId xmlns:a16="http://schemas.microsoft.com/office/drawing/2014/main" id="{C2A8F163-A9B7-3FCA-CDF6-D422BE470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834" y="1740646"/>
            <a:ext cx="6996332" cy="393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179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자연어 처리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(Natural Language Processing, NLP)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Google Shape;215;p33">
            <a:extLst>
              <a:ext uri="{FF2B5EF4-FFF2-40B4-BE49-F238E27FC236}">
                <a16:creationId xmlns:a16="http://schemas.microsoft.com/office/drawing/2014/main" id="{F1247136-EECC-47EE-9BBA-1B7C8D7AA89A}"/>
              </a:ext>
            </a:extLst>
          </p:cNvPr>
          <p:cNvSpPr/>
          <p:nvPr/>
        </p:nvSpPr>
        <p:spPr>
          <a:xfrm>
            <a:off x="1355866" y="1744522"/>
            <a:ext cx="9480267" cy="1171398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defTabSz="914400">
              <a:lnSpc>
                <a:spcPct val="150000"/>
              </a:lnSpc>
            </a:pPr>
            <a:r>
              <a:rPr lang="ko-KR" altLang="en-US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인간의 언어 현상을 컴퓨터와 같은 기계를 이용해서 모사</a:t>
            </a:r>
            <a:r>
              <a:rPr lang="ko-KR" altLang="en-US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할 수 있도록 연구하고 이를 구현하는 인공지능의 주요 분야 중 하나</a:t>
            </a:r>
          </a:p>
        </p:txBody>
      </p:sp>
      <p:pic>
        <p:nvPicPr>
          <p:cNvPr id="12" name="Picture 2" descr="Understanding Natural Language Processing -A Beginner&amp;#39;s Guide -">
            <a:extLst>
              <a:ext uri="{FF2B5EF4-FFF2-40B4-BE49-F238E27FC236}">
                <a16:creationId xmlns:a16="http://schemas.microsoft.com/office/drawing/2014/main" id="{795D6992-5C82-465F-A976-579E5EF6A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403" y="3355222"/>
            <a:ext cx="7105192" cy="267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7274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언어 모델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(Language Modeling)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Google Shape;215;p33">
            <a:extLst>
              <a:ext uri="{FF2B5EF4-FFF2-40B4-BE49-F238E27FC236}">
                <a16:creationId xmlns:a16="http://schemas.microsoft.com/office/drawing/2014/main" id="{F1247136-EECC-47EE-9BBA-1B7C8D7AA89A}"/>
              </a:ext>
            </a:extLst>
          </p:cNvPr>
          <p:cNvSpPr/>
          <p:nvPr/>
        </p:nvSpPr>
        <p:spPr>
          <a:xfrm>
            <a:off x="1355866" y="1744522"/>
            <a:ext cx="9480267" cy="727745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defTabSz="914400">
              <a:lnSpc>
                <a:spcPct val="150000"/>
              </a:lnSpc>
            </a:pPr>
            <a:r>
              <a:rPr lang="ko-KR" altLang="en-US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문장 내 앞서 등장한 단어를 기반으로 뒤에 출현하기 적합한 단어를 확률적으로 예측하는 모델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53B4F9-F44A-FA56-602B-AF0EA6FDB993}"/>
              </a:ext>
            </a:extLst>
          </p:cNvPr>
          <p:cNvSpPr txBox="1"/>
          <p:nvPr/>
        </p:nvSpPr>
        <p:spPr>
          <a:xfrm>
            <a:off x="3168724" y="2936557"/>
            <a:ext cx="516166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32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나는</a:t>
            </a:r>
            <a:r>
              <a:rPr lang="en-US" altLang="ko-KR" sz="32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32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어제 철수와 밥을 </a:t>
            </a:r>
            <a:r>
              <a:rPr lang="en-US" altLang="ko-KR" sz="32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________</a:t>
            </a:r>
            <a:endParaRPr lang="ko-KR" altLang="en-US" sz="3200" b="1" kern="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C94A8A-588D-CAD2-0EC7-BA7577BEC310}"/>
              </a:ext>
            </a:extLst>
          </p:cNvPr>
          <p:cNvSpPr txBox="1"/>
          <p:nvPr/>
        </p:nvSpPr>
        <p:spPr>
          <a:xfrm>
            <a:off x="3472167" y="3639609"/>
            <a:ext cx="44323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1) </a:t>
            </a:r>
            <a:r>
              <a:rPr lang="ko-KR" altLang="en-US" sz="2000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먹었다    </a:t>
            </a:r>
            <a:r>
              <a:rPr lang="en-US" altLang="ko-KR" sz="2000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2) </a:t>
            </a:r>
            <a:r>
              <a:rPr lang="ko-KR" altLang="en-US" sz="2000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달았다    </a:t>
            </a:r>
            <a:r>
              <a:rPr lang="en-US" altLang="ko-KR" sz="2000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3) </a:t>
            </a:r>
            <a:r>
              <a:rPr lang="ko-KR" altLang="en-US" sz="2000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차갑다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A0965C-70C9-C45E-AB04-40568A55BACD}"/>
              </a:ext>
            </a:extLst>
          </p:cNvPr>
          <p:cNvSpPr txBox="1"/>
          <p:nvPr/>
        </p:nvSpPr>
        <p:spPr>
          <a:xfrm>
            <a:off x="2688815" y="5721287"/>
            <a:ext cx="681436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800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현존하는 모든 언어 모델은 이 원리로 학습됩니다</a:t>
            </a:r>
            <a:r>
              <a:rPr lang="en-US" altLang="ko-KR" sz="2800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</a:t>
            </a:r>
            <a:endParaRPr lang="ko-KR" altLang="en-US" sz="2800" kern="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48A2D0D-32AE-0F39-3EA4-0625DEAE5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705" y="4138909"/>
            <a:ext cx="5274590" cy="145893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D98E2562-6D1D-D80A-4B57-5B8080CCC33E}"/>
              </a:ext>
            </a:extLst>
          </p:cNvPr>
          <p:cNvGrpSpPr/>
          <p:nvPr/>
        </p:nvGrpSpPr>
        <p:grpSpPr>
          <a:xfrm>
            <a:off x="9252488" y="4287185"/>
            <a:ext cx="2688956" cy="843551"/>
            <a:chOff x="9027763" y="3670749"/>
            <a:chExt cx="2688956" cy="84355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F3A2087-AA04-1AFD-9737-0E471AE07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12824" y="3793497"/>
              <a:ext cx="1518834" cy="237318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187632F-A8CE-3AEA-DA73-BD0E68AC2475}"/>
                </a:ext>
              </a:extLst>
            </p:cNvPr>
            <p:cNvSpPr/>
            <p:nvPr/>
          </p:nvSpPr>
          <p:spPr>
            <a:xfrm>
              <a:off x="9027763" y="3670749"/>
              <a:ext cx="2688956" cy="84355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6D80B17-BDB0-62EC-BDC4-5043DD974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27130" y="4138909"/>
              <a:ext cx="2490222" cy="32889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6C8E561-F8BE-9816-6F3C-F0A1C78F173D}"/>
              </a:ext>
            </a:extLst>
          </p:cNvPr>
          <p:cNvSpPr txBox="1"/>
          <p:nvPr/>
        </p:nvSpPr>
        <p:spPr>
          <a:xfrm>
            <a:off x="9020881" y="4011733"/>
            <a:ext cx="9646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ko-KR" altLang="en-US" sz="1600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참고</a:t>
            </a:r>
            <a:r>
              <a:rPr lang="en-US" altLang="ko-KR" sz="1600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  <a:endParaRPr lang="ko-KR" altLang="en-US" sz="1600" kern="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720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5AD00E-AF03-E097-B6CB-8148076AC447}"/>
              </a:ext>
            </a:extLst>
          </p:cNvPr>
          <p:cNvSpPr txBox="1"/>
          <p:nvPr/>
        </p:nvSpPr>
        <p:spPr>
          <a:xfrm>
            <a:off x="1683579" y="1240297"/>
            <a:ext cx="930700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OpenAI - Aligning AI systems with human intent</a:t>
            </a:r>
            <a:endParaRPr lang="en-US" altLang="ko-KR" sz="2400" baseline="30000" dirty="0">
              <a:solidFill>
                <a:srgbClr val="000000">
                  <a:lumMod val="85000"/>
                  <a:lumOff val="15000"/>
                </a:srgb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5B190DC-A0DA-E736-5496-F0F08A1D4AD3}"/>
              </a:ext>
            </a:extLst>
          </p:cNvPr>
          <p:cNvGrpSpPr/>
          <p:nvPr/>
        </p:nvGrpSpPr>
        <p:grpSpPr>
          <a:xfrm>
            <a:off x="1127686" y="1236833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5171875F-DA86-A498-6C1F-03EB8D50F1C7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87E2F783-CF10-19B8-DF69-E132C1E74445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8" name="Google Shape;215;p33">
            <a:extLst>
              <a:ext uri="{FF2B5EF4-FFF2-40B4-BE49-F238E27FC236}">
                <a16:creationId xmlns:a16="http://schemas.microsoft.com/office/drawing/2014/main" id="{5DE2C21C-1B37-8423-D237-79784F27CE70}"/>
              </a:ext>
            </a:extLst>
          </p:cNvPr>
          <p:cNvSpPr/>
          <p:nvPr/>
        </p:nvSpPr>
        <p:spPr>
          <a:xfrm>
            <a:off x="1758846" y="1858829"/>
            <a:ext cx="9608810" cy="1986133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2015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년에 설립된 인공지능 연구소</a:t>
            </a:r>
            <a:endParaRPr kumimoji="0" lang="en-US" altLang="ko-KR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인간친화적인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AI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를 개발하여 전적으로 인류에게 이익을 주는 것을 목표로 함</a:t>
            </a:r>
            <a:endParaRPr kumimoji="0" lang="en-US" altLang="ko-KR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특허와 연구를 대중에 공개함으로써 다른 기관들 및 연구원들과 자유로이 협업을 위해 힘쓰고 </a:t>
            </a:r>
            <a:r>
              <a:rPr lang="ko-KR" altLang="en-US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있음</a:t>
            </a:r>
            <a:endParaRPr lang="en-US" altLang="ko-KR" kern="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하지만 현재 </a:t>
            </a:r>
            <a:r>
              <a:rPr lang="ko-KR" altLang="en-US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영리화되었고</a:t>
            </a:r>
            <a:r>
              <a:rPr lang="ko-KR" altLang="en-US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최신 모델의 코드 및 가중치 공개는 하지 않고 있음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7" name="Picture 2" descr="OpenAI - 나무위키">
            <a:extLst>
              <a:ext uri="{FF2B5EF4-FFF2-40B4-BE49-F238E27FC236}">
                <a16:creationId xmlns:a16="http://schemas.microsoft.com/office/drawing/2014/main" id="{0FAA74ED-8D28-DFD6-CB9C-4AA35BF27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846" y="4076356"/>
            <a:ext cx="3766091" cy="211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일론 머스크 - 나무위키">
            <a:extLst>
              <a:ext uri="{FF2B5EF4-FFF2-40B4-BE49-F238E27FC236}">
                <a16:creationId xmlns:a16="http://schemas.microsoft.com/office/drawing/2014/main" id="{78F8B042-56C5-1EA7-168E-EF38B8BF1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137" y="4125651"/>
            <a:ext cx="1178159" cy="176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4B9541-7121-A10B-5AD2-E1483DF6C751}"/>
              </a:ext>
            </a:extLst>
          </p:cNvPr>
          <p:cNvSpPr txBox="1"/>
          <p:nvPr/>
        </p:nvSpPr>
        <p:spPr>
          <a:xfrm>
            <a:off x="6383807" y="5874158"/>
            <a:ext cx="4204365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n-US" altLang="ko-KR" sz="20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sz="20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설립자들</a:t>
            </a:r>
            <a:r>
              <a:rPr lang="en-US" altLang="ko-KR" sz="20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20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일론 </a:t>
            </a:r>
            <a:r>
              <a:rPr lang="ko-KR" altLang="en-US" sz="2000" b="1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머스크와</a:t>
            </a:r>
            <a:r>
              <a:rPr lang="ko-KR" altLang="en-US" sz="20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샘 </a:t>
            </a:r>
            <a:r>
              <a:rPr lang="ko-KR" altLang="en-US" sz="2000" b="1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올트먼</a:t>
            </a:r>
            <a:r>
              <a:rPr lang="en-US" altLang="ko-KR" sz="20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]</a:t>
            </a:r>
            <a:endParaRPr lang="ko-KR" altLang="en-US" sz="20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01A8719-2806-E70F-5D5D-3D6CFD63D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5990" y="4135724"/>
            <a:ext cx="1767238" cy="176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88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B4CBF507-4870-8176-7D17-643A99D94E36}"/>
              </a:ext>
            </a:extLst>
          </p:cNvPr>
          <p:cNvGrpSpPr/>
          <p:nvPr/>
        </p:nvGrpSpPr>
        <p:grpSpPr>
          <a:xfrm>
            <a:off x="2162342" y="2163790"/>
            <a:ext cx="7235658" cy="612667"/>
            <a:chOff x="2162342" y="1679574"/>
            <a:chExt cx="7235658" cy="61266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7CD31B0-EB00-E871-F006-9A2A929BFD99}"/>
                </a:ext>
              </a:extLst>
            </p:cNvPr>
            <p:cNvSpPr txBox="1"/>
            <p:nvPr/>
          </p:nvSpPr>
          <p:spPr>
            <a:xfrm>
              <a:off x="4038360" y="1691701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지금</a:t>
              </a:r>
              <a:r>
                <a:rPr lang="en-US" altLang="ko-KR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 </a:t>
              </a: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가장 최신의 인공지능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BB7A790-1571-1938-F5B1-B459A4C74E62}"/>
                </a:ext>
              </a:extLst>
            </p:cNvPr>
            <p:cNvSpPr txBox="1"/>
            <p:nvPr/>
          </p:nvSpPr>
          <p:spPr>
            <a:xfrm>
              <a:off x="2162342" y="1679574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01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443CA95-D4E9-B2D2-3CEE-5898717C1CA0}"/>
              </a:ext>
            </a:extLst>
          </p:cNvPr>
          <p:cNvGrpSpPr/>
          <p:nvPr/>
        </p:nvGrpSpPr>
        <p:grpSpPr>
          <a:xfrm>
            <a:off x="2162342" y="3429000"/>
            <a:ext cx="7235658" cy="612667"/>
            <a:chOff x="2162342" y="2399413"/>
            <a:chExt cx="7235658" cy="61266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638626D-1197-D0EE-A852-F4680CD6C801}"/>
                </a:ext>
              </a:extLst>
            </p:cNvPr>
            <p:cNvSpPr txBox="1"/>
            <p:nvPr/>
          </p:nvSpPr>
          <p:spPr>
            <a:xfrm>
              <a:off x="2162342" y="2399413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02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649F3C5-F494-DACD-CFD6-195C1E7027A5}"/>
                </a:ext>
              </a:extLst>
            </p:cNvPr>
            <p:cNvSpPr txBox="1"/>
            <p:nvPr/>
          </p:nvSpPr>
          <p:spPr>
            <a:xfrm>
              <a:off x="4038360" y="2411540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latinLnBrk="0">
                <a:defRPr/>
              </a:pP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인공지능이 </a:t>
              </a:r>
              <a:r>
                <a:rPr lang="ko-KR" altLang="en-US" sz="2400" b="1" kern="0" dirty="0" err="1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뭘까</a:t>
              </a:r>
              <a:r>
                <a:rPr lang="en-US" altLang="ko-KR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?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50F98D1-8249-E815-EC61-34C5F2EDA8D4}"/>
              </a:ext>
            </a:extLst>
          </p:cNvPr>
          <p:cNvGrpSpPr/>
          <p:nvPr/>
        </p:nvGrpSpPr>
        <p:grpSpPr>
          <a:xfrm>
            <a:off x="2162342" y="4694209"/>
            <a:ext cx="7235658" cy="612667"/>
            <a:chOff x="2162342" y="3119252"/>
            <a:chExt cx="7235658" cy="61266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9B9866-51D1-1E9D-B8B5-28EABDD28A42}"/>
                </a:ext>
              </a:extLst>
            </p:cNvPr>
            <p:cNvSpPr txBox="1"/>
            <p:nvPr/>
          </p:nvSpPr>
          <p:spPr>
            <a:xfrm>
              <a:off x="2162342" y="3119252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03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30FE72-6939-93C7-3FDB-03166DEDBA02}"/>
                </a:ext>
              </a:extLst>
            </p:cNvPr>
            <p:cNvSpPr txBox="1"/>
            <p:nvPr/>
          </p:nvSpPr>
          <p:spPr>
            <a:xfrm>
              <a:off x="4038360" y="3131379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latinLnBrk="0">
                <a:defRPr/>
              </a:pPr>
              <a:r>
                <a: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생성형 인공지능은 어떻게 발전해 왔을까</a:t>
              </a: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?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42727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3E87E8B-19E6-5CC2-962D-3E56A92C04D7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CB93A7-7267-BB1B-B697-471B3F639739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GPT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의 변천사</a:t>
              </a:r>
              <a:endParaRPr lang="en-US" altLang="ko-KR" sz="240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FCD04CA-4418-ED78-C4F2-04CD6C24032D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BD20051-DD90-5F8B-8901-C18C20D31182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75D87211-95F1-3794-B4E2-2B7CC9F1E470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ED8C58E-FE87-9594-2BDE-8FD08E85B0D6}"/>
              </a:ext>
            </a:extLst>
          </p:cNvPr>
          <p:cNvCxnSpPr/>
          <p:nvPr/>
        </p:nvCxnSpPr>
        <p:spPr>
          <a:xfrm>
            <a:off x="1334769" y="4268047"/>
            <a:ext cx="98628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09D0A7-1635-C914-09DB-E5D43F5DED99}"/>
              </a:ext>
            </a:extLst>
          </p:cNvPr>
          <p:cNvGrpSpPr/>
          <p:nvPr/>
        </p:nvGrpSpPr>
        <p:grpSpPr>
          <a:xfrm>
            <a:off x="1411112" y="2593681"/>
            <a:ext cx="1144440" cy="2191251"/>
            <a:chOff x="1411112" y="2593681"/>
            <a:chExt cx="1144440" cy="219125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ECB7C04-C773-C967-A5D0-449D92E9F2BC}"/>
                </a:ext>
              </a:extLst>
            </p:cNvPr>
            <p:cNvGrpSpPr/>
            <p:nvPr/>
          </p:nvGrpSpPr>
          <p:grpSpPr>
            <a:xfrm>
              <a:off x="1411112" y="2593681"/>
              <a:ext cx="1144440" cy="2191251"/>
              <a:chOff x="1967990" y="2035568"/>
              <a:chExt cx="1040400" cy="1992046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7D0DAE-785A-B007-1EF9-0EF701D3C31C}"/>
                  </a:ext>
                </a:extLst>
              </p:cNvPr>
              <p:cNvSpPr txBox="1"/>
              <p:nvPr/>
            </p:nvSpPr>
            <p:spPr>
              <a:xfrm>
                <a:off x="2136171" y="3627504"/>
                <a:ext cx="7040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/>
                  <a:t>2018</a:t>
                </a:r>
              </a:p>
            </p:txBody>
          </p:sp>
          <p:pic>
            <p:nvPicPr>
              <p:cNvPr id="45" name="Picture 2" descr="Language Unsupervised">
                <a:extLst>
                  <a:ext uri="{FF2B5EF4-FFF2-40B4-BE49-F238E27FC236}">
                    <a16:creationId xmlns:a16="http://schemas.microsoft.com/office/drawing/2014/main" id="{8A0F3FAF-54E9-C2AD-866B-93FA889394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67990" y="2368145"/>
                <a:ext cx="1040400" cy="10420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9C08216-DE24-D722-6A6E-51B4D78772A4}"/>
                  </a:ext>
                </a:extLst>
              </p:cNvPr>
              <p:cNvSpPr txBox="1"/>
              <p:nvPr/>
            </p:nvSpPr>
            <p:spPr>
              <a:xfrm>
                <a:off x="2114241" y="2035568"/>
                <a:ext cx="7478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GPT-1</a:t>
                </a:r>
              </a:p>
            </p:txBody>
          </p:sp>
        </p:grp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4452C9CD-F4FB-DCAC-6D45-2373EFDEEAD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84279" y="4271803"/>
              <a:ext cx="19810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625A097-9563-86E0-DCD6-F519EB37388F}"/>
              </a:ext>
            </a:extLst>
          </p:cNvPr>
          <p:cNvGrpSpPr/>
          <p:nvPr/>
        </p:nvGrpSpPr>
        <p:grpSpPr>
          <a:xfrm>
            <a:off x="2775849" y="2593681"/>
            <a:ext cx="1146539" cy="2191251"/>
            <a:chOff x="3385124" y="2593681"/>
            <a:chExt cx="1146539" cy="2191251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A5EB1579-BAD9-B05D-1FEE-483273519058}"/>
                </a:ext>
              </a:extLst>
            </p:cNvPr>
            <p:cNvGrpSpPr/>
            <p:nvPr/>
          </p:nvGrpSpPr>
          <p:grpSpPr>
            <a:xfrm>
              <a:off x="3385124" y="2593681"/>
              <a:ext cx="1146539" cy="2191251"/>
              <a:chOff x="2864619" y="2035568"/>
              <a:chExt cx="1042308" cy="1992046"/>
            </a:xfrm>
          </p:grpSpPr>
          <p:pic>
            <p:nvPicPr>
              <p:cNvPr id="50" name="Picture 4" descr="Better Language Models">
                <a:extLst>
                  <a:ext uri="{FF2B5EF4-FFF2-40B4-BE49-F238E27FC236}">
                    <a16:creationId xmlns:a16="http://schemas.microsoft.com/office/drawing/2014/main" id="{36DD75E2-4A4F-3414-B2E0-ED9EF780BB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4619" y="2368145"/>
                <a:ext cx="1042308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792E61DE-A59B-72D0-136D-32CC382D12A6}"/>
                  </a:ext>
                </a:extLst>
              </p:cNvPr>
              <p:cNvGrpSpPr/>
              <p:nvPr/>
            </p:nvGrpSpPr>
            <p:grpSpPr>
              <a:xfrm>
                <a:off x="3011824" y="2035568"/>
                <a:ext cx="747898" cy="1992046"/>
                <a:chOff x="2114241" y="2035568"/>
                <a:chExt cx="747898" cy="1992046"/>
              </a:xfrm>
            </p:grpSpPr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9ED7EBD0-1531-E733-4F0D-2BE8F8B6E8C2}"/>
                    </a:ext>
                  </a:extLst>
                </p:cNvPr>
                <p:cNvSpPr txBox="1"/>
                <p:nvPr/>
              </p:nvSpPr>
              <p:spPr>
                <a:xfrm>
                  <a:off x="2136170" y="3627504"/>
                  <a:ext cx="70404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2000" dirty="0"/>
                    <a:t>2019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A33AD99B-F27F-4D51-29C1-A87968EEF3A5}"/>
                    </a:ext>
                  </a:extLst>
                </p:cNvPr>
                <p:cNvSpPr txBox="1"/>
                <p:nvPr/>
              </p:nvSpPr>
              <p:spPr>
                <a:xfrm>
                  <a:off x="2114241" y="2035568"/>
                  <a:ext cx="7478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GPT-2</a:t>
                  </a:r>
                </a:p>
              </p:txBody>
            </p:sp>
          </p:grpSp>
        </p:grp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BDD1DC05-4BEC-C502-3165-6C4207D708A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859340" y="4271803"/>
              <a:ext cx="19810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D44F80E-7E72-A364-6233-15C33655B686}"/>
              </a:ext>
            </a:extLst>
          </p:cNvPr>
          <p:cNvGrpSpPr/>
          <p:nvPr/>
        </p:nvGrpSpPr>
        <p:grpSpPr>
          <a:xfrm>
            <a:off x="4412405" y="2593681"/>
            <a:ext cx="1148400" cy="2191251"/>
            <a:chOff x="4987279" y="2593681"/>
            <a:chExt cx="1148400" cy="2191251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02869B86-E78B-8F78-E1D1-8F115796DBAE}"/>
                </a:ext>
              </a:extLst>
            </p:cNvPr>
            <p:cNvGrpSpPr/>
            <p:nvPr/>
          </p:nvGrpSpPr>
          <p:grpSpPr>
            <a:xfrm>
              <a:off x="4987279" y="2593681"/>
              <a:ext cx="1148400" cy="2191251"/>
              <a:chOff x="5227729" y="1881167"/>
              <a:chExt cx="1044000" cy="1992046"/>
            </a:xfrm>
          </p:grpSpPr>
          <p:pic>
            <p:nvPicPr>
              <p:cNvPr id="57" name="Picture 6" descr="Language Models Are Few Shot Learners">
                <a:extLst>
                  <a:ext uri="{FF2B5EF4-FFF2-40B4-BE49-F238E27FC236}">
                    <a16:creationId xmlns:a16="http://schemas.microsoft.com/office/drawing/2014/main" id="{2C233F78-4699-6665-D66C-BFE1E941F9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27729" y="2213744"/>
                <a:ext cx="1044000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367C6461-18CE-02B5-1186-8F4B2A3547B7}"/>
                  </a:ext>
                </a:extLst>
              </p:cNvPr>
              <p:cNvGrpSpPr/>
              <p:nvPr/>
            </p:nvGrpSpPr>
            <p:grpSpPr>
              <a:xfrm>
                <a:off x="5376626" y="1881167"/>
                <a:ext cx="747898" cy="1992046"/>
                <a:chOff x="2114241" y="2035568"/>
                <a:chExt cx="747898" cy="1992046"/>
              </a:xfrm>
            </p:grpSpPr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EDCF94C-0FF2-7471-B8F1-2A5994158B8E}"/>
                    </a:ext>
                  </a:extLst>
                </p:cNvPr>
                <p:cNvSpPr txBox="1"/>
                <p:nvPr/>
              </p:nvSpPr>
              <p:spPr>
                <a:xfrm>
                  <a:off x="2136170" y="3627504"/>
                  <a:ext cx="70404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2000" dirty="0"/>
                    <a:t>2020</a:t>
                  </a: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59CE1C8D-EC22-5315-0412-60D115EDEC5A}"/>
                    </a:ext>
                  </a:extLst>
                </p:cNvPr>
                <p:cNvSpPr txBox="1"/>
                <p:nvPr/>
              </p:nvSpPr>
              <p:spPr>
                <a:xfrm>
                  <a:off x="2114241" y="2035568"/>
                  <a:ext cx="7478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GPT-3</a:t>
                  </a:r>
                </a:p>
              </p:txBody>
            </p:sp>
          </p:grpSp>
        </p:grp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046E2684-6CC4-E83E-1EAF-BE54609378A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451541" y="4271803"/>
              <a:ext cx="19810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32836D45-7E6D-CF31-BE5E-45121CC89010}"/>
              </a:ext>
            </a:extLst>
          </p:cNvPr>
          <p:cNvGrpSpPr/>
          <p:nvPr/>
        </p:nvGrpSpPr>
        <p:grpSpPr>
          <a:xfrm>
            <a:off x="5626502" y="2594877"/>
            <a:ext cx="2474655" cy="2164933"/>
            <a:chOff x="6541908" y="2594877"/>
            <a:chExt cx="2474655" cy="2164933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858A7561-79A2-EE4B-6107-B46845AE470B}"/>
                </a:ext>
              </a:extLst>
            </p:cNvPr>
            <p:cNvGrpSpPr/>
            <p:nvPr/>
          </p:nvGrpSpPr>
          <p:grpSpPr>
            <a:xfrm>
              <a:off x="6541908" y="2594877"/>
              <a:ext cx="2474655" cy="2164933"/>
              <a:chOff x="5606378" y="2023569"/>
              <a:chExt cx="2249687" cy="1968121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E781259-48FC-0708-18A0-DE15F94B4627}"/>
                  </a:ext>
                </a:extLst>
              </p:cNvPr>
              <p:cNvSpPr txBox="1"/>
              <p:nvPr/>
            </p:nvSpPr>
            <p:spPr>
              <a:xfrm>
                <a:off x="6427851" y="3591580"/>
                <a:ext cx="7040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/>
                  <a:t>2022</a:t>
                </a:r>
              </a:p>
            </p:txBody>
          </p: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B5C22022-9B86-6F05-8D14-B92C147B904C}"/>
                  </a:ext>
                </a:extLst>
              </p:cNvPr>
              <p:cNvGrpSpPr/>
              <p:nvPr/>
            </p:nvGrpSpPr>
            <p:grpSpPr>
              <a:xfrm>
                <a:off x="5606378" y="2023569"/>
                <a:ext cx="2249687" cy="1374665"/>
                <a:chOff x="5606378" y="2023569"/>
                <a:chExt cx="2249687" cy="1374665"/>
              </a:xfrm>
            </p:grpSpPr>
            <p:pic>
              <p:nvPicPr>
                <p:cNvPr id="66" name="Picture 8" descr="Aligning Language Models To Follow Instructions">
                  <a:extLst>
                    <a:ext uri="{FF2B5EF4-FFF2-40B4-BE49-F238E27FC236}">
                      <a16:creationId xmlns:a16="http://schemas.microsoft.com/office/drawing/2014/main" id="{42178CE8-CD6D-1846-0F54-C29D72115B2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11879" y="2354234"/>
                  <a:ext cx="1044000" cy="1044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7" name="Picture 10" descr="ChatGPT graphic">
                  <a:extLst>
                    <a:ext uri="{FF2B5EF4-FFF2-40B4-BE49-F238E27FC236}">
                      <a16:creationId xmlns:a16="http://schemas.microsoft.com/office/drawing/2014/main" id="{017AC10D-6937-887B-DDBE-088FBBC6D4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12065" y="2354234"/>
                  <a:ext cx="1044000" cy="1044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866288D9-21C7-715E-4918-8613FE0F3A47}"/>
                    </a:ext>
                  </a:extLst>
                </p:cNvPr>
                <p:cNvSpPr txBox="1"/>
                <p:nvPr/>
              </p:nvSpPr>
              <p:spPr>
                <a:xfrm>
                  <a:off x="5606378" y="2023569"/>
                  <a:ext cx="1255007" cy="3357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dirty="0" err="1"/>
                    <a:t>InstructGPT</a:t>
                  </a:r>
                  <a:endParaRPr lang="en-US" altLang="ko-KR" dirty="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94651BA-97B7-D28A-6E81-940664D32CCF}"/>
                    </a:ext>
                  </a:extLst>
                </p:cNvPr>
                <p:cNvSpPr txBox="1"/>
                <p:nvPr/>
              </p:nvSpPr>
              <p:spPr>
                <a:xfrm>
                  <a:off x="6838545" y="2035568"/>
                  <a:ext cx="9910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dirty="0" err="1"/>
                    <a:t>ChatGPT</a:t>
                  </a:r>
                  <a:endParaRPr lang="en-US" altLang="ko-KR" dirty="0"/>
                </a:p>
              </p:txBody>
            </p:sp>
          </p:grpSp>
        </p:grp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C2FDFAE9-5B41-2B61-A306-50622B5E5A2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733698" y="4271803"/>
              <a:ext cx="19810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4B80B23A-E170-E063-F4B0-9CBC108E4701}"/>
              </a:ext>
            </a:extLst>
          </p:cNvPr>
          <p:cNvGrpSpPr/>
          <p:nvPr/>
        </p:nvGrpSpPr>
        <p:grpSpPr>
          <a:xfrm>
            <a:off x="8444958" y="2593681"/>
            <a:ext cx="1148400" cy="2191251"/>
            <a:chOff x="9988249" y="1880211"/>
            <a:chExt cx="1044000" cy="1992046"/>
          </a:xfrm>
        </p:grpSpPr>
        <p:pic>
          <p:nvPicPr>
            <p:cNvPr id="71" name="Picture 12" descr="GPT-4">
              <a:extLst>
                <a:ext uri="{FF2B5EF4-FFF2-40B4-BE49-F238E27FC236}">
                  <a16:creationId xmlns:a16="http://schemas.microsoft.com/office/drawing/2014/main" id="{CF1FA45D-31C9-BFB2-732A-6728758F40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8249" y="2212468"/>
              <a:ext cx="1044000" cy="104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54C9FD96-31B6-E694-29DC-7AE3D24A1DBB}"/>
                </a:ext>
              </a:extLst>
            </p:cNvPr>
            <p:cNvGrpSpPr/>
            <p:nvPr/>
          </p:nvGrpSpPr>
          <p:grpSpPr>
            <a:xfrm>
              <a:off x="10137146" y="1880211"/>
              <a:ext cx="747898" cy="1992046"/>
              <a:chOff x="2168117" y="2035568"/>
              <a:chExt cx="747898" cy="1992046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B143CDA-8519-EE83-4950-11788CE4DE00}"/>
                  </a:ext>
                </a:extLst>
              </p:cNvPr>
              <p:cNvSpPr txBox="1"/>
              <p:nvPr/>
            </p:nvSpPr>
            <p:spPr>
              <a:xfrm>
                <a:off x="2190047" y="3627504"/>
                <a:ext cx="7040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/>
                  <a:t>2023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3DE1D28-2DED-7214-B844-B16A785841B7}"/>
                  </a:ext>
                </a:extLst>
              </p:cNvPr>
              <p:cNvSpPr txBox="1"/>
              <p:nvPr/>
            </p:nvSpPr>
            <p:spPr>
              <a:xfrm>
                <a:off x="2168117" y="2035568"/>
                <a:ext cx="7478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GPT-4</a:t>
                </a:r>
              </a:p>
            </p:txBody>
          </p:sp>
        </p:grpSp>
      </p:grp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2A03452A-CF49-814D-DC1C-FD1F3DF45E93}"/>
              </a:ext>
            </a:extLst>
          </p:cNvPr>
          <p:cNvCxnSpPr>
            <a:cxnSpLocks/>
          </p:cNvCxnSpPr>
          <p:nvPr/>
        </p:nvCxnSpPr>
        <p:spPr>
          <a:xfrm rot="16200000">
            <a:off x="8935466" y="4271803"/>
            <a:ext cx="1981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9BFE5C62-EBA8-6687-47AA-E482F9687B08}"/>
              </a:ext>
            </a:extLst>
          </p:cNvPr>
          <p:cNvGrpSpPr/>
          <p:nvPr/>
        </p:nvGrpSpPr>
        <p:grpSpPr>
          <a:xfrm>
            <a:off x="10055864" y="2593681"/>
            <a:ext cx="960519" cy="2151240"/>
            <a:chOff x="2105467" y="2035568"/>
            <a:chExt cx="873199" cy="195567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646BB2D-86EF-FEDB-C809-724EB9DAA309}"/>
                </a:ext>
              </a:extLst>
            </p:cNvPr>
            <p:cNvSpPr txBox="1"/>
            <p:nvPr/>
          </p:nvSpPr>
          <p:spPr>
            <a:xfrm>
              <a:off x="2201647" y="3627504"/>
              <a:ext cx="680839" cy="363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/>
                <a:t>2024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584036C-9B16-2271-27A3-994D2CD25103}"/>
                </a:ext>
              </a:extLst>
            </p:cNvPr>
            <p:cNvSpPr txBox="1"/>
            <p:nvPr/>
          </p:nvSpPr>
          <p:spPr>
            <a:xfrm>
              <a:off x="2105467" y="2035568"/>
              <a:ext cx="873199" cy="335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GPT-4o</a:t>
              </a:r>
            </a:p>
          </p:txBody>
        </p:sp>
      </p:grpSp>
      <p:pic>
        <p:nvPicPr>
          <p:cNvPr id="80" name="Picture 2" descr="OpenAI Introduces ChatGPT-4o: A Comprehensive Look at OpenAI's New Model |  by Bernard Loki &quot;AI VISIONARY&quot; | May, 2024 | Medium">
            <a:extLst>
              <a:ext uri="{FF2B5EF4-FFF2-40B4-BE49-F238E27FC236}">
                <a16:creationId xmlns:a16="http://schemas.microsoft.com/office/drawing/2014/main" id="{52B1AFB3-AA13-0EBD-DBD2-81703F57E3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7" r="20586"/>
          <a:stretch/>
        </p:blipFill>
        <p:spPr bwMode="auto">
          <a:xfrm>
            <a:off x="9953357" y="2968710"/>
            <a:ext cx="1213422" cy="112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2079D8FA-8C54-7202-F940-518CB063E986}"/>
              </a:ext>
            </a:extLst>
          </p:cNvPr>
          <p:cNvCxnSpPr>
            <a:cxnSpLocks/>
          </p:cNvCxnSpPr>
          <p:nvPr/>
        </p:nvCxnSpPr>
        <p:spPr>
          <a:xfrm rot="16200000">
            <a:off x="10425360" y="4271803"/>
            <a:ext cx="1981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565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3E87E8B-19E6-5CC2-962D-3E56A92C04D7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CB93A7-7267-BB1B-B697-471B3F639739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OpenAI-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GPT</a:t>
              </a:r>
              <a:endParaRPr lang="en-US" altLang="ko-KR" sz="240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FCD04CA-4418-ED78-C4F2-04CD6C24032D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BD20051-DD90-5F8B-8901-C18C20D31182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75D87211-95F1-3794-B4E2-2B7CC9F1E470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EF361C1-26FC-9124-1A85-6086A0DD9059}"/>
              </a:ext>
            </a:extLst>
          </p:cNvPr>
          <p:cNvGrpSpPr/>
          <p:nvPr/>
        </p:nvGrpSpPr>
        <p:grpSpPr>
          <a:xfrm>
            <a:off x="1258005" y="2229996"/>
            <a:ext cx="9675989" cy="3387707"/>
            <a:chOff x="1278965" y="1523363"/>
            <a:chExt cx="9675989" cy="33877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40E88D5-90F5-4C7C-6CF0-F834368D5FFE}"/>
                </a:ext>
              </a:extLst>
            </p:cNvPr>
            <p:cNvSpPr txBox="1"/>
            <p:nvPr/>
          </p:nvSpPr>
          <p:spPr>
            <a:xfrm>
              <a:off x="2672386" y="1523363"/>
              <a:ext cx="8282568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defTabSz="914400">
                <a:defRPr/>
              </a:pP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전이학습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(Transfer Learning)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을 사용한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OpenAI GPT</a:t>
              </a:r>
              <a:endParaRPr lang="en-US" altLang="ko-KR" sz="240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21DA4A5-6723-D51D-F2AB-1D54D01F6B97}"/>
                </a:ext>
              </a:extLst>
            </p:cNvPr>
            <p:cNvSpPr txBox="1"/>
            <p:nvPr/>
          </p:nvSpPr>
          <p:spPr>
            <a:xfrm>
              <a:off x="1278965" y="2482521"/>
              <a:ext cx="6235065" cy="2428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R="0" lvl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2000" b="1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1. </a:t>
              </a:r>
              <a:r>
                <a:rPr lang="ko-KR" altLang="en-US" sz="2000" b="1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비지도 사전학습 </a:t>
              </a:r>
              <a:r>
                <a:rPr lang="en-US" altLang="ko-KR" sz="2000" b="1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(Unsupervised pre-training)</a:t>
              </a:r>
            </a:p>
            <a:p>
              <a:pPr marR="0" lvl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20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   대량의 말뭉치를 사용하여 대용량의 언어 모델을 학습</a:t>
              </a:r>
              <a:endParaRPr kumimoji="0" lang="en-US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marL="457200" marR="0" lvl="0" indent="-45720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marR="0" lvl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2. </a:t>
              </a:r>
              <a:r>
                <a: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지도 미세조정</a:t>
              </a:r>
              <a:r>
                <a:rPr lang="en-US" altLang="ko-KR" sz="2000" b="1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(Supervised fine-tuning)</a:t>
              </a:r>
              <a:endPara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marR="0" lvl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en-US" sz="20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    </a:t>
              </a:r>
              <a:r>
                <a:rPr lang="ko-KR" altLang="en-US" sz="20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정답이 있는 데이터를 사용하여 각 문제에 맞게 미세조정</a:t>
              </a:r>
              <a:endParaRPr lang="en-US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49801D31-793D-C1EA-99EA-8C1B3C1011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6487"/>
          <a:stretch/>
        </p:blipFill>
        <p:spPr bwMode="auto">
          <a:xfrm>
            <a:off x="7438319" y="3119955"/>
            <a:ext cx="3495675" cy="249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3778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3E87E8B-19E6-5CC2-962D-3E56A92C04D7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CB93A7-7267-BB1B-B697-471B3F639739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OpenAI-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GPT</a:t>
              </a:r>
              <a:endParaRPr lang="en-US" altLang="ko-KR" sz="240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FCD04CA-4418-ED78-C4F2-04CD6C24032D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BD20051-DD90-5F8B-8901-C18C20D31182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75D87211-95F1-3794-B4E2-2B7CC9F1E470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483C141-B648-CDEB-0020-4575B21FE5CF}"/>
              </a:ext>
            </a:extLst>
          </p:cNvPr>
          <p:cNvGrpSpPr/>
          <p:nvPr/>
        </p:nvGrpSpPr>
        <p:grpSpPr>
          <a:xfrm>
            <a:off x="4245886" y="1841957"/>
            <a:ext cx="4379804" cy="1667133"/>
            <a:chOff x="357240" y="2164388"/>
            <a:chExt cx="3981640" cy="151557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7731CA6-3C88-1F72-3340-4B8026EDB271}"/>
                </a:ext>
              </a:extLst>
            </p:cNvPr>
            <p:cNvSpPr txBox="1"/>
            <p:nvPr/>
          </p:nvSpPr>
          <p:spPr>
            <a:xfrm>
              <a:off x="853654" y="2164388"/>
              <a:ext cx="2371016" cy="5357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R="0" lvl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b="1" kern="0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[Zero-shot learning]</a:t>
              </a:r>
            </a:p>
          </p:txBody>
        </p:sp>
        <p:pic>
          <p:nvPicPr>
            <p:cNvPr id="12" name="그림 11" descr="텍스트, 폰트, 스크린샷, 라인이(가) 표시된 사진&#10;&#10;자동 생성된 설명">
              <a:extLst>
                <a:ext uri="{FF2B5EF4-FFF2-40B4-BE49-F238E27FC236}">
                  <a16:creationId xmlns:a16="http://schemas.microsoft.com/office/drawing/2014/main" id="{927895AF-79E8-4D2F-1873-8C2551BB0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240" y="2842703"/>
              <a:ext cx="3981640" cy="83726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A33BCE6-93EF-ABCF-5DF2-AFCBBF74F456}"/>
              </a:ext>
            </a:extLst>
          </p:cNvPr>
          <p:cNvSpPr txBox="1"/>
          <p:nvPr/>
        </p:nvSpPr>
        <p:spPr>
          <a:xfrm>
            <a:off x="345008" y="4538738"/>
            <a:ext cx="11671226" cy="1043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R="0" lvl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“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사람은 주어진 과제를 풀어내는데 수많은 예제가 필요하지 않는다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”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는 점에 집중하며 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R="0" lvl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Zero-shot learning </a:t>
            </a:r>
            <a:r>
              <a:rPr lang="ko-KR" altLang="en-US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기법으로 모델을 학습시킴</a:t>
            </a:r>
            <a:endParaRPr lang="en-US" altLang="ko-KR" sz="2000" b="1" kern="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10A27B-07F2-87B1-3CA3-B1DC228FA47A}"/>
              </a:ext>
            </a:extLst>
          </p:cNvPr>
          <p:cNvSpPr txBox="1"/>
          <p:nvPr/>
        </p:nvSpPr>
        <p:spPr>
          <a:xfrm>
            <a:off x="3424435" y="3509090"/>
            <a:ext cx="5343129" cy="7665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R="0" lvl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모델에게 </a:t>
            </a:r>
            <a:r>
              <a:rPr lang="ko-KR" altLang="en-US" sz="1400" b="1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해결할 과제에 대한 설명만 전달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하고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marR="0" lvl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모델은 그 설명만 보고 주어진 문제에 대한 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답을 예측하는 방식</a:t>
            </a:r>
            <a:endParaRPr lang="en-US" altLang="ko-KR" sz="1400" kern="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113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3E87E8B-19E6-5CC2-962D-3E56A92C04D7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CB93A7-7267-BB1B-B697-471B3F639739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In-context learning</a:t>
              </a:r>
              <a:endParaRPr lang="en-US" altLang="ko-KR" sz="240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FCD04CA-4418-ED78-C4F2-04CD6C24032D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BD20051-DD90-5F8B-8901-C18C20D31182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75D87211-95F1-3794-B4E2-2B7CC9F1E470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35EC275-B330-BD5D-08CA-7156D2A8D330}"/>
              </a:ext>
            </a:extLst>
          </p:cNvPr>
          <p:cNvSpPr txBox="1"/>
          <p:nvPr/>
        </p:nvSpPr>
        <p:spPr>
          <a:xfrm>
            <a:off x="2564891" y="5556599"/>
            <a:ext cx="7309161" cy="5818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R="0" lvl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원하는 문제 풀이에 대한 간단한 설명과 함께 학습하는 방법</a:t>
            </a:r>
            <a:endParaRPr lang="en-US" altLang="ko-KR" sz="2000" b="1" kern="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6B42CA9-F8D1-3D76-6ED8-B40C573C920A}"/>
              </a:ext>
            </a:extLst>
          </p:cNvPr>
          <p:cNvGrpSpPr/>
          <p:nvPr/>
        </p:nvGrpSpPr>
        <p:grpSpPr>
          <a:xfrm>
            <a:off x="63210" y="3048443"/>
            <a:ext cx="4275670" cy="2106811"/>
            <a:chOff x="63210" y="2842703"/>
            <a:chExt cx="4275670" cy="210681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2B80F9-32F3-B1F8-5DF7-0B3092A2DE93}"/>
                </a:ext>
              </a:extLst>
            </p:cNvPr>
            <p:cNvSpPr txBox="1"/>
            <p:nvPr/>
          </p:nvSpPr>
          <p:spPr>
            <a:xfrm>
              <a:off x="1162552" y="4413791"/>
              <a:ext cx="2371016" cy="5357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R="0" lvl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b="1" kern="0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[Zero-shot learning]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F49D514-85CA-2C32-FC0B-F00B7EF6D003}"/>
                </a:ext>
              </a:extLst>
            </p:cNvPr>
            <p:cNvGrpSpPr/>
            <p:nvPr/>
          </p:nvGrpSpPr>
          <p:grpSpPr>
            <a:xfrm>
              <a:off x="63210" y="2842703"/>
              <a:ext cx="4275670" cy="1620087"/>
              <a:chOff x="63210" y="2842703"/>
              <a:chExt cx="4275670" cy="1620087"/>
            </a:xfrm>
          </p:grpSpPr>
          <p:pic>
            <p:nvPicPr>
              <p:cNvPr id="13" name="그림 12" descr="텍스트, 폰트, 스크린샷, 라인이(가) 표시된 사진&#10;&#10;자동 생성된 설명">
                <a:extLst>
                  <a:ext uri="{FF2B5EF4-FFF2-40B4-BE49-F238E27FC236}">
                    <a16:creationId xmlns:a16="http://schemas.microsoft.com/office/drawing/2014/main" id="{F7476CA1-5FDD-BAAB-D0A2-52F539D9E3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240" y="2842703"/>
                <a:ext cx="3981640" cy="837261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C49476-4D97-866A-9F8B-D6C860CB156C}"/>
                  </a:ext>
                </a:extLst>
              </p:cNvPr>
              <p:cNvSpPr txBox="1"/>
              <p:nvPr/>
            </p:nvSpPr>
            <p:spPr>
              <a:xfrm>
                <a:off x="63210" y="3834734"/>
                <a:ext cx="3891087" cy="6280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9531" tIns="59531" rIns="59531" bIns="59531" numCol="1" spcCol="38100" rtlCol="0" anchor="t">
                <a:spAutoFit/>
              </a:bodyPr>
              <a:lstStyle/>
              <a:p>
                <a:pPr marR="0" lvl="0" algn="ctr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모델에게 해결할 </a:t>
                </a:r>
                <a:r>
                  <a:rPr lang="ko-KR" altLang="en-US" sz="1050" b="1" i="0" dirty="0">
                    <a:solidFill>
                      <a:srgbClr val="000000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과제에 대한 설명만 전달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하고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</a:t>
                </a:r>
              </a:p>
              <a:p>
                <a:pPr marR="0" lvl="0" algn="ctr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1050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모델은 그 설명만 보고 주어진 문제에 대한 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답을 예측하는 방식</a:t>
                </a:r>
                <a:endParaRPr lang="en-US" altLang="ko-KR" sz="1050" kern="0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8083DCA-83C8-CAC9-D26F-5C6A868AF946}"/>
              </a:ext>
            </a:extLst>
          </p:cNvPr>
          <p:cNvSpPr txBox="1"/>
          <p:nvPr/>
        </p:nvSpPr>
        <p:spPr>
          <a:xfrm>
            <a:off x="3186619" y="3046822"/>
            <a:ext cx="1544500" cy="37414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100" b="1" kern="0" dirty="0">
                <a:solidFill>
                  <a:srgbClr val="64646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과제 설명</a:t>
            </a:r>
            <a:endParaRPr lang="en-US" altLang="ko-KR" sz="1100" b="1" kern="0" dirty="0">
              <a:solidFill>
                <a:srgbClr val="646464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FB1834-9B4F-DA7B-2949-A235D87DCDD5}"/>
              </a:ext>
            </a:extLst>
          </p:cNvPr>
          <p:cNvSpPr txBox="1"/>
          <p:nvPr/>
        </p:nvSpPr>
        <p:spPr>
          <a:xfrm>
            <a:off x="3182047" y="3467966"/>
            <a:ext cx="1544500" cy="37414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100" b="1" kern="0" dirty="0">
                <a:solidFill>
                  <a:srgbClr val="64646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해결할 문제</a:t>
            </a:r>
            <a:endParaRPr lang="en-US" altLang="ko-KR" sz="1100" b="1" kern="0" dirty="0">
              <a:solidFill>
                <a:srgbClr val="646464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E5334C-E3A0-8A12-03C9-5532A5F3FF00}"/>
              </a:ext>
            </a:extLst>
          </p:cNvPr>
          <p:cNvSpPr txBox="1"/>
          <p:nvPr/>
        </p:nvSpPr>
        <p:spPr>
          <a:xfrm>
            <a:off x="756354" y="3075034"/>
            <a:ext cx="1990865" cy="397224"/>
          </a:xfrm>
          <a:prstGeom prst="rect">
            <a:avLst/>
          </a:prstGeom>
          <a:solidFill>
            <a:srgbClr val="EBF5F8"/>
          </a:soli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2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영어를 프랑스어로 </a:t>
            </a:r>
            <a:r>
              <a:rPr lang="ko-KR" altLang="en-US" sz="1200" b="1" kern="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번역하시오</a:t>
            </a:r>
            <a:r>
              <a:rPr lang="en-US" altLang="ko-KR" sz="12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DC14481-0D0D-F290-E84C-11E839F97681}"/>
              </a:ext>
            </a:extLst>
          </p:cNvPr>
          <p:cNvSpPr/>
          <p:nvPr/>
        </p:nvSpPr>
        <p:spPr>
          <a:xfrm>
            <a:off x="694690" y="3058621"/>
            <a:ext cx="3132258" cy="4322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EB580D-AC88-0710-AE89-C843F3FB846F}"/>
              </a:ext>
            </a:extLst>
          </p:cNvPr>
          <p:cNvSpPr txBox="1"/>
          <p:nvPr/>
        </p:nvSpPr>
        <p:spPr>
          <a:xfrm>
            <a:off x="8597863" y="2461373"/>
            <a:ext cx="1705998" cy="362599"/>
          </a:xfrm>
          <a:prstGeom prst="rect">
            <a:avLst/>
          </a:prstGeom>
          <a:solidFill>
            <a:srgbClr val="EBF5F8"/>
          </a:soli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05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영어를 프랑스어로 </a:t>
            </a:r>
            <a:r>
              <a:rPr lang="ko-KR" altLang="en-US" sz="1050" b="1" kern="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번역하시오</a:t>
            </a:r>
            <a:r>
              <a:rPr lang="en-US" altLang="ko-KR" sz="105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8208435-D9F3-72F3-5D4B-88FC61C58035}"/>
              </a:ext>
            </a:extLst>
          </p:cNvPr>
          <p:cNvGrpSpPr/>
          <p:nvPr/>
        </p:nvGrpSpPr>
        <p:grpSpPr>
          <a:xfrm>
            <a:off x="3650773" y="2897035"/>
            <a:ext cx="4645720" cy="2273190"/>
            <a:chOff x="3700468" y="2897035"/>
            <a:chExt cx="4645720" cy="227319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43D363B-B2C3-41F6-C69D-365632B6D2C8}"/>
                </a:ext>
              </a:extLst>
            </p:cNvPr>
            <p:cNvGrpSpPr/>
            <p:nvPr/>
          </p:nvGrpSpPr>
          <p:grpSpPr>
            <a:xfrm>
              <a:off x="3700468" y="2920606"/>
              <a:ext cx="4116298" cy="2249619"/>
              <a:chOff x="4049215" y="2712637"/>
              <a:chExt cx="4116298" cy="2249619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1AA838-1A87-61B2-9158-FA10A9FB542D}"/>
                  </a:ext>
                </a:extLst>
              </p:cNvPr>
              <p:cNvSpPr txBox="1"/>
              <p:nvPr/>
            </p:nvSpPr>
            <p:spPr>
              <a:xfrm>
                <a:off x="5053637" y="4426533"/>
                <a:ext cx="2371016" cy="5357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9531" tIns="59531" rIns="59531" bIns="59531" numCol="1" spcCol="38100" rtlCol="0" anchor="t">
                <a:spAutoFit/>
              </a:bodyPr>
              <a:lstStyle/>
              <a:p>
                <a:pPr marR="0" lvl="0" algn="ctr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ko-KR" b="1" kern="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[One-shot learning]</a:t>
                </a:r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55BD07BB-4909-8AE4-AC74-E888FD38CFF1}"/>
                  </a:ext>
                </a:extLst>
              </p:cNvPr>
              <p:cNvGrpSpPr/>
              <p:nvPr/>
            </p:nvGrpSpPr>
            <p:grpSpPr>
              <a:xfrm>
                <a:off x="4049215" y="2712637"/>
                <a:ext cx="4116298" cy="1728374"/>
                <a:chOff x="3863763" y="2712637"/>
                <a:chExt cx="4116298" cy="1728374"/>
              </a:xfrm>
            </p:grpSpPr>
            <p:pic>
              <p:nvPicPr>
                <p:cNvPr id="32" name="그림 31" descr="텍스트, 폰트, 스크린샷, 라인이(가) 표시된 사진&#10;&#10;자동 생성된 설명">
                  <a:extLst>
                    <a:ext uri="{FF2B5EF4-FFF2-40B4-BE49-F238E27FC236}">
                      <a16:creationId xmlns:a16="http://schemas.microsoft.com/office/drawing/2014/main" id="{7C52930A-25D1-D9AF-4464-80EF385543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91134" y="2712637"/>
                  <a:ext cx="3418262" cy="1036261"/>
                </a:xfrm>
                <a:prstGeom prst="rect">
                  <a:avLst/>
                </a:prstGeom>
              </p:spPr>
            </p:pic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F6E7A33-0A60-DFBE-46C8-C58C5C3055B8}"/>
                    </a:ext>
                  </a:extLst>
                </p:cNvPr>
                <p:cNvSpPr txBox="1"/>
                <p:nvPr/>
              </p:nvSpPr>
              <p:spPr>
                <a:xfrm>
                  <a:off x="3863763" y="3836038"/>
                  <a:ext cx="4116298" cy="60497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txBody>
                <a:bodyPr rot="0" spcFirstLastPara="1" vertOverflow="overflow" horzOverflow="overflow" vert="horz" wrap="square" lIns="59531" tIns="59531" rIns="59531" bIns="59531" numCol="1" spcCol="38100" rtlCol="0" anchor="t">
                  <a:spAutoFit/>
                </a:bodyPr>
                <a:lstStyle/>
                <a:p>
                  <a:pPr algn="ctr" latinLnBrk="0">
                    <a:lnSpc>
                      <a:spcPct val="150000"/>
                    </a:lnSpc>
                    <a:defRPr/>
                  </a:pPr>
                  <a:r>
                    <a:rPr lang="ko-KR" altLang="en-US" sz="1050" dirty="0">
                      <a:solidFill>
                        <a:srgbClr val="000000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모델에게 해결할</a:t>
                  </a:r>
                  <a:r>
                    <a:rPr lang="ko-KR" altLang="en-US" sz="1050" b="1" dirty="0">
                      <a:solidFill>
                        <a:srgbClr val="000000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 과제에 대한 설명과 함께 한 개의 예시를 전달</a:t>
                  </a:r>
                  <a:r>
                    <a:rPr lang="ko-KR" altLang="en-US" sz="1050" dirty="0">
                      <a:solidFill>
                        <a:srgbClr val="000000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하고</a:t>
                  </a:r>
                  <a:r>
                    <a:rPr lang="en-US" altLang="ko-KR" sz="1050" dirty="0">
                      <a:solidFill>
                        <a:srgbClr val="000000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,</a:t>
                  </a:r>
                </a:p>
                <a:p>
                  <a:pPr algn="ctr" latinLnBrk="0">
                    <a:lnSpc>
                      <a:spcPct val="150000"/>
                    </a:lnSpc>
                    <a:defRPr/>
                  </a:pPr>
                  <a:r>
                    <a:rPr lang="ko-KR" altLang="en-US" sz="1050" dirty="0">
                      <a:solidFill>
                        <a:srgbClr val="000000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모델은 설명과 한 개의 예시만 보고 주어진 문제에 대한  답을 예측하는 방식</a:t>
                  </a:r>
                  <a:endParaRPr lang="en-US" altLang="ko-KR" sz="1050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5EA8946-15BB-C975-3644-EB28D23AE5FC}"/>
                </a:ext>
              </a:extLst>
            </p:cNvPr>
            <p:cNvSpPr txBox="1"/>
            <p:nvPr/>
          </p:nvSpPr>
          <p:spPr>
            <a:xfrm>
              <a:off x="6789542" y="2925729"/>
              <a:ext cx="1544500" cy="327974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R="0" lvl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900" b="1" kern="0" dirty="0">
                  <a:solidFill>
                    <a:srgbClr val="646464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과제 설명</a:t>
              </a:r>
              <a:endParaRPr lang="en-US" altLang="ko-KR" sz="900" b="1" kern="0" dirty="0">
                <a:solidFill>
                  <a:srgbClr val="64646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AE6F43-A9BD-40AB-0CBD-88261E596ACD}"/>
                </a:ext>
              </a:extLst>
            </p:cNvPr>
            <p:cNvSpPr txBox="1"/>
            <p:nvPr/>
          </p:nvSpPr>
          <p:spPr>
            <a:xfrm>
              <a:off x="6792554" y="3266780"/>
              <a:ext cx="1544500" cy="327974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R="0" lvl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900" b="1" kern="0" dirty="0">
                  <a:solidFill>
                    <a:srgbClr val="646464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예시</a:t>
              </a:r>
              <a:endParaRPr lang="en-US" altLang="ko-KR" sz="900" b="1" kern="0" dirty="0">
                <a:solidFill>
                  <a:srgbClr val="64646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C58E622-2A03-8FF1-D263-BCC29367AF5E}"/>
                </a:ext>
              </a:extLst>
            </p:cNvPr>
            <p:cNvSpPr txBox="1"/>
            <p:nvPr/>
          </p:nvSpPr>
          <p:spPr>
            <a:xfrm>
              <a:off x="4648716" y="2939589"/>
              <a:ext cx="1705998" cy="362599"/>
            </a:xfrm>
            <a:prstGeom prst="rect">
              <a:avLst/>
            </a:prstGeom>
            <a:solidFill>
              <a:srgbClr val="EBF5F8"/>
            </a:soli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R="0" lvl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050" b="1" kern="0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영어를 프랑스어로 </a:t>
              </a:r>
              <a:r>
                <a:rPr lang="ko-KR" altLang="en-US" sz="1050" b="1" kern="0" dirty="0" err="1"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번역하시오</a:t>
              </a:r>
              <a:r>
                <a:rPr lang="en-US" altLang="ko-KR" sz="1050" b="1" kern="0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: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BECDBAA-68A4-239A-AD6D-207EADC51357}"/>
                </a:ext>
              </a:extLst>
            </p:cNvPr>
            <p:cNvSpPr txBox="1"/>
            <p:nvPr/>
          </p:nvSpPr>
          <p:spPr>
            <a:xfrm>
              <a:off x="6801688" y="3588299"/>
              <a:ext cx="1544500" cy="327974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R="0" lvl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900" b="1" kern="0" dirty="0">
                  <a:solidFill>
                    <a:srgbClr val="646464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해결할 문제</a:t>
              </a:r>
              <a:endParaRPr lang="en-US" altLang="ko-KR" sz="900" b="1" kern="0" dirty="0">
                <a:solidFill>
                  <a:srgbClr val="64646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DDDD037-AF6A-1633-E9C6-18F259925DAA}"/>
                </a:ext>
              </a:extLst>
            </p:cNvPr>
            <p:cNvSpPr/>
            <p:nvPr/>
          </p:nvSpPr>
          <p:spPr>
            <a:xfrm>
              <a:off x="4272476" y="2897035"/>
              <a:ext cx="3209731" cy="7074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63A0BF1-58DE-8A3E-70EC-FD678AFEEB19}"/>
              </a:ext>
            </a:extLst>
          </p:cNvPr>
          <p:cNvGrpSpPr/>
          <p:nvPr/>
        </p:nvGrpSpPr>
        <p:grpSpPr>
          <a:xfrm>
            <a:off x="7737254" y="2461373"/>
            <a:ext cx="4052590" cy="2708852"/>
            <a:chOff x="7847757" y="2240661"/>
            <a:chExt cx="4052590" cy="270885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8659E5E-55C7-427E-D4BA-D734BD98CA95}"/>
                </a:ext>
              </a:extLst>
            </p:cNvPr>
            <p:cNvSpPr txBox="1"/>
            <p:nvPr/>
          </p:nvSpPr>
          <p:spPr>
            <a:xfrm>
              <a:off x="8751173" y="4413790"/>
              <a:ext cx="2371016" cy="5357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R="0" lvl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b="1" kern="0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[Few-shot learning]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173D828F-4342-3B11-0328-83DE35B7EF85}"/>
                </a:ext>
              </a:extLst>
            </p:cNvPr>
            <p:cNvGrpSpPr/>
            <p:nvPr/>
          </p:nvGrpSpPr>
          <p:grpSpPr>
            <a:xfrm>
              <a:off x="7847757" y="2240661"/>
              <a:ext cx="4052590" cy="2184074"/>
              <a:chOff x="7847757" y="2240661"/>
              <a:chExt cx="4052590" cy="2184074"/>
            </a:xfrm>
          </p:grpSpPr>
          <p:pic>
            <p:nvPicPr>
              <p:cNvPr id="37" name="그림 36" descr="텍스트, 스크린샷, 폰트, 번호이(가) 표시된 사진&#10;&#10;자동 생성된 설명">
                <a:extLst>
                  <a:ext uri="{FF2B5EF4-FFF2-40B4-BE49-F238E27FC236}">
                    <a16:creationId xmlns:a16="http://schemas.microsoft.com/office/drawing/2014/main" id="{179F35E2-1AD7-4813-E905-A51CD5D479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99587" y="2240661"/>
                <a:ext cx="3334365" cy="1599015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0F0155E-B6E4-5457-2FF9-89952704B1EE}"/>
                  </a:ext>
                </a:extLst>
              </p:cNvPr>
              <p:cNvSpPr txBox="1"/>
              <p:nvPr/>
            </p:nvSpPr>
            <p:spPr>
              <a:xfrm>
                <a:off x="7847757" y="3819762"/>
                <a:ext cx="4052590" cy="6049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9531" tIns="59531" rIns="59531" bIns="59531" numCol="1" spcCol="38100" rtlCol="0" anchor="t">
                <a:spAutoFit/>
              </a:bodyPr>
              <a:lstStyle/>
              <a:p>
                <a:pPr algn="ctr" latinLnBrk="0">
                  <a:lnSpc>
                    <a:spcPct val="150000"/>
                  </a:lnSpc>
                  <a:defRPr/>
                </a:pPr>
                <a:r>
                  <a:rPr lang="ko-KR" altLang="en-US" sz="1050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모델에게 해결할 </a:t>
                </a:r>
                <a:r>
                  <a:rPr lang="ko-KR" altLang="en-US" sz="1050" b="1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과제에 대한 설명과 함께  두 개 이상의 예시를 전달</a:t>
                </a:r>
                <a:r>
                  <a:rPr lang="ko-KR" altLang="en-US" sz="1050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하고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</a:t>
                </a:r>
              </a:p>
              <a:p>
                <a:pPr algn="ctr" latinLnBrk="0">
                  <a:lnSpc>
                    <a:spcPct val="150000"/>
                  </a:lnSpc>
                  <a:defRPr/>
                </a:pPr>
                <a:r>
                  <a:rPr lang="ko-KR" altLang="en-US" sz="1050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모델은 설명과 예시들을 보고 주어진 문제에 대한  답을 예측하는 방식</a:t>
                </a:r>
                <a:endParaRPr lang="en-US" altLang="ko-KR" sz="105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B1AF352-F515-A513-07BF-4AC94E12BC90}"/>
              </a:ext>
            </a:extLst>
          </p:cNvPr>
          <p:cNvSpPr txBox="1"/>
          <p:nvPr/>
        </p:nvSpPr>
        <p:spPr>
          <a:xfrm>
            <a:off x="8600914" y="2470647"/>
            <a:ext cx="1705998" cy="362599"/>
          </a:xfrm>
          <a:prstGeom prst="rect">
            <a:avLst/>
          </a:prstGeom>
          <a:solidFill>
            <a:srgbClr val="EBF5F8"/>
          </a:soli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05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영어를 프랑스어로 </a:t>
            </a:r>
            <a:r>
              <a:rPr lang="ko-KR" altLang="en-US" sz="1050" b="1" kern="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번역하시오</a:t>
            </a:r>
            <a:r>
              <a:rPr lang="en-US" altLang="ko-KR" sz="105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DF4554-55DE-BFBB-BB10-4036A32280F2}"/>
              </a:ext>
            </a:extLst>
          </p:cNvPr>
          <p:cNvSpPr txBox="1"/>
          <p:nvPr/>
        </p:nvSpPr>
        <p:spPr>
          <a:xfrm>
            <a:off x="10686534" y="2473468"/>
            <a:ext cx="1187847" cy="327974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900" b="1" kern="0" dirty="0">
                <a:solidFill>
                  <a:srgbClr val="64646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과제 설명</a:t>
            </a:r>
            <a:endParaRPr lang="en-US" altLang="ko-KR" sz="900" b="1" kern="0" dirty="0">
              <a:solidFill>
                <a:srgbClr val="646464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4307A-00F0-EE29-6EA8-70848C3D8648}"/>
              </a:ext>
            </a:extLst>
          </p:cNvPr>
          <p:cNvSpPr txBox="1"/>
          <p:nvPr/>
        </p:nvSpPr>
        <p:spPr>
          <a:xfrm>
            <a:off x="10689546" y="2794641"/>
            <a:ext cx="1242682" cy="327974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900" b="1" kern="0" dirty="0">
                <a:solidFill>
                  <a:srgbClr val="64646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예시</a:t>
            </a:r>
            <a:endParaRPr lang="en-US" altLang="ko-KR" sz="900" b="1" kern="0" dirty="0">
              <a:solidFill>
                <a:srgbClr val="646464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CBBDD9-2A58-4828-42B5-257C2D018AA8}"/>
              </a:ext>
            </a:extLst>
          </p:cNvPr>
          <p:cNvSpPr txBox="1"/>
          <p:nvPr/>
        </p:nvSpPr>
        <p:spPr>
          <a:xfrm>
            <a:off x="10714341" y="3691900"/>
            <a:ext cx="1217887" cy="327974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900" b="1" kern="0" dirty="0">
                <a:solidFill>
                  <a:srgbClr val="64646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해결할 문제</a:t>
            </a:r>
            <a:endParaRPr lang="en-US" altLang="ko-KR" sz="900" b="1" kern="0" dirty="0">
              <a:solidFill>
                <a:srgbClr val="646464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5D88884-3FA6-2540-728A-B0D8433C05C7}"/>
              </a:ext>
            </a:extLst>
          </p:cNvPr>
          <p:cNvSpPr/>
          <p:nvPr/>
        </p:nvSpPr>
        <p:spPr>
          <a:xfrm>
            <a:off x="8233966" y="2451205"/>
            <a:ext cx="3529911" cy="12842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0405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3E87E8B-19E6-5CC2-962D-3E56A92C04D7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CB93A7-7267-BB1B-B697-471B3F639739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GPT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크기의 변화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FCD04CA-4418-ED78-C4F2-04CD6C24032D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BD20051-DD90-5F8B-8901-C18C20D31182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75D87211-95F1-3794-B4E2-2B7CC9F1E470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2050" name="Picture 2" descr="What Are Realistic GPT-4 Size Expectations? | by Cobus Greyling | Medium">
            <a:extLst>
              <a:ext uri="{FF2B5EF4-FFF2-40B4-BE49-F238E27FC236}">
                <a16:creationId xmlns:a16="http://schemas.microsoft.com/office/drawing/2014/main" id="{A3E49137-9B4D-EBD1-1332-36B71D336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65147"/>
            <a:ext cx="8839200" cy="447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4728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865803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2016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년 </a:t>
            </a:r>
            <a:r>
              <a:rPr kumimoji="0" lang="ko-KR" altLang="en-US" sz="240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야심차게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내놓은 마이크로소프트의 인공지능 </a:t>
            </a:r>
            <a:r>
              <a:rPr kumimoji="0" lang="ko-KR" altLang="en-US" sz="240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챗봇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, '</a:t>
            </a:r>
            <a:r>
              <a:rPr lang="en-US" altLang="ko-KR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T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ay'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온라인 미디어 2" title="'막말 물의' 인공지능 로봇 '테이'가 삐뚤어진 이유 / YTN">
            <a:hlinkClick r:id="" action="ppaction://media"/>
            <a:extLst>
              <a:ext uri="{FF2B5EF4-FFF2-40B4-BE49-F238E27FC236}">
                <a16:creationId xmlns:a16="http://schemas.microsoft.com/office/drawing/2014/main" id="{851661D5-8182-CF3B-DBF2-5E7DCE43EF8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06752" y="1802161"/>
            <a:ext cx="7778496" cy="439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13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865803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‘Tay’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가 내뱉은 혐오 발언의 원인</a:t>
            </a:r>
            <a:endParaRPr kumimoji="0" lang="en-US" altLang="ko-KR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Google Shape;215;p33">
            <a:extLst>
              <a:ext uri="{FF2B5EF4-FFF2-40B4-BE49-F238E27FC236}">
                <a16:creationId xmlns:a16="http://schemas.microsoft.com/office/drawing/2014/main" id="{BEC5FB91-A386-2449-84B6-F108A29DC66B}"/>
              </a:ext>
            </a:extLst>
          </p:cNvPr>
          <p:cNvSpPr/>
          <p:nvPr/>
        </p:nvSpPr>
        <p:spPr>
          <a:xfrm>
            <a:off x="1836115" y="1857085"/>
            <a:ext cx="9657385" cy="1215909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일부 나쁜 사용자들이 </a:t>
            </a:r>
            <a:r>
              <a:rPr lang="en-US" altLang="ko-KR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Tay</a:t>
            </a:r>
            <a:r>
              <a:rPr lang="ko-KR" altLang="en-US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를 세뇌시켜 욕설</a:t>
            </a:r>
            <a:r>
              <a:rPr lang="en-US" altLang="ko-KR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인종 및 성차별 발언</a:t>
            </a:r>
            <a:r>
              <a:rPr lang="en-US" altLang="ko-KR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자극적인 정치적 발언을 하도록 유도했기 때문</a:t>
            </a:r>
            <a:r>
              <a:rPr lang="en-US" altLang="ko-KR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  <a:endParaRPr lang="ko-KR" altLang="en-US" sz="2000" b="1" kern="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27650" name="Picture 2" descr="Microsoft scrambles to limit PR damage over abusive AI bot Tay | Artificial  intelligence (AI) | The Guardian">
            <a:extLst>
              <a:ext uri="{FF2B5EF4-FFF2-40B4-BE49-F238E27FC236}">
                <a16:creationId xmlns:a16="http://schemas.microsoft.com/office/drawing/2014/main" id="{C6661BCF-803B-A45C-3D95-F2E7F7A52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115" y="3382772"/>
            <a:ext cx="4366260" cy="261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Microsoft's Artificial Intelligence Tay Became a 'Racist Nazi' in less than  24 Hours">
            <a:extLst>
              <a:ext uri="{FF2B5EF4-FFF2-40B4-BE49-F238E27FC236}">
                <a16:creationId xmlns:a16="http://schemas.microsoft.com/office/drawing/2014/main" id="{FBB915E0-F48E-AD4F-CB2E-0EB6B6015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427" y="3382772"/>
            <a:ext cx="4710073" cy="245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904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259263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077260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기계학습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의 편향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en-US" altLang="ko-KR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Machine</a:t>
            </a: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Learning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Bias)</a:t>
            </a:r>
            <a:endParaRPr lang="en-US" altLang="ko-KR" sz="2000" kern="0" dirty="0">
              <a:solidFill>
                <a:srgbClr val="FF505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080021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3" name="Google Shape;215;p33">
            <a:extLst>
              <a:ext uri="{FF2B5EF4-FFF2-40B4-BE49-F238E27FC236}">
                <a16:creationId xmlns:a16="http://schemas.microsoft.com/office/drawing/2014/main" id="{4EE0D1AF-70D6-E854-C3FF-30987EAEAC32}"/>
              </a:ext>
            </a:extLst>
          </p:cNvPr>
          <p:cNvSpPr/>
          <p:nvPr/>
        </p:nvSpPr>
        <p:spPr>
          <a:xfrm>
            <a:off x="1836115" y="1591231"/>
            <a:ext cx="9657385" cy="1215909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기계 학습 과정 중 잘못된 가정이나 데이터로 인해 </a:t>
            </a:r>
            <a:r>
              <a:rPr lang="ko-KR" altLang="en-US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체계적으로 의도하지 않거나 잘못된 결과를 생성</a:t>
            </a:r>
            <a:r>
              <a:rPr lang="ko-KR" altLang="en-US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하는 현상</a:t>
            </a:r>
          </a:p>
        </p:txBody>
      </p:sp>
      <p:pic>
        <p:nvPicPr>
          <p:cNvPr id="5" name="Picture 6" descr="출처: Jacky Alcine 트위터">
            <a:extLst>
              <a:ext uri="{FF2B5EF4-FFF2-40B4-BE49-F238E27FC236}">
                <a16:creationId xmlns:a16="http://schemas.microsoft.com/office/drawing/2014/main" id="{AC119B45-BE25-C556-F022-F44FAF820E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8" t="-1" r="17698" b="-1365"/>
          <a:stretch/>
        </p:blipFill>
        <p:spPr bwMode="auto">
          <a:xfrm>
            <a:off x="7509636" y="3310432"/>
            <a:ext cx="3468744" cy="295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F211ABEC-917D-4FC6-BDD0-404432A0E761}"/>
              </a:ext>
            </a:extLst>
          </p:cNvPr>
          <p:cNvGrpSpPr/>
          <p:nvPr/>
        </p:nvGrpSpPr>
        <p:grpSpPr>
          <a:xfrm>
            <a:off x="3400615" y="3151758"/>
            <a:ext cx="883433" cy="1333724"/>
            <a:chOff x="3400615" y="3310366"/>
            <a:chExt cx="883433" cy="1333724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00DF0CF4-C824-CBFD-ED6E-D9187192C0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36" t="12691" r="71517" b="54427"/>
            <a:stretch/>
          </p:blipFill>
          <p:spPr bwMode="auto">
            <a:xfrm>
              <a:off x="3400615" y="3528399"/>
              <a:ext cx="883433" cy="1115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D5F2AF5-E741-BA15-AA7D-1F8E99C0936E}"/>
                </a:ext>
              </a:extLst>
            </p:cNvPr>
            <p:cNvSpPr txBox="1"/>
            <p:nvPr/>
          </p:nvSpPr>
          <p:spPr>
            <a:xfrm>
              <a:off x="3584090" y="3310366"/>
              <a:ext cx="51648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변호사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4C6843D-4785-F07E-3CDC-75AF7ABAB811}"/>
              </a:ext>
            </a:extLst>
          </p:cNvPr>
          <p:cNvGrpSpPr/>
          <p:nvPr/>
        </p:nvGrpSpPr>
        <p:grpSpPr>
          <a:xfrm>
            <a:off x="3318626" y="4806694"/>
            <a:ext cx="955639" cy="1377660"/>
            <a:chOff x="6542277" y="3001400"/>
            <a:chExt cx="675916" cy="97440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6D5624FA-40C7-B63A-4D1B-88FF463B06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21" t="64044" r="70925" b="1944"/>
            <a:stretch/>
          </p:blipFill>
          <p:spPr bwMode="auto">
            <a:xfrm>
              <a:off x="6542277" y="3159562"/>
              <a:ext cx="675916" cy="816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CABE79-5A99-0B7A-D08A-0417361CC081}"/>
                </a:ext>
              </a:extLst>
            </p:cNvPr>
            <p:cNvSpPr txBox="1"/>
            <p:nvPr/>
          </p:nvSpPr>
          <p:spPr>
            <a:xfrm>
              <a:off x="6568898" y="3001400"/>
              <a:ext cx="622678" cy="174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설거지 담당자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68201B0-2030-F802-FA95-36302F10EFBA}"/>
              </a:ext>
            </a:extLst>
          </p:cNvPr>
          <p:cNvGrpSpPr/>
          <p:nvPr/>
        </p:nvGrpSpPr>
        <p:grpSpPr>
          <a:xfrm>
            <a:off x="4669602" y="4817469"/>
            <a:ext cx="1107997" cy="1347437"/>
            <a:chOff x="4669602" y="4976077"/>
            <a:chExt cx="1107997" cy="1347437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96688C1E-73D8-5278-6B88-223D69275E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91" t="64043" r="57262" b="3075"/>
            <a:stretch/>
          </p:blipFill>
          <p:spPr bwMode="auto">
            <a:xfrm>
              <a:off x="4781882" y="5207823"/>
              <a:ext cx="883433" cy="1115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0BC97D9-3ECF-AE60-457D-3FB9803BA8EA}"/>
                </a:ext>
              </a:extLst>
            </p:cNvPr>
            <p:cNvSpPr txBox="1"/>
            <p:nvPr/>
          </p:nvSpPr>
          <p:spPr>
            <a:xfrm>
              <a:off x="4669602" y="4976077"/>
              <a:ext cx="110799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패스트푸드점</a:t>
              </a:r>
              <a:r>
                <a:rPr kumimoji="0" lang="en-US" altLang="ko-K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kumimoji="0" lang="ko-KR" alt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알바생</a:t>
              </a:r>
              <a:endPara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4DE1FC1-AA23-6933-7072-B03FB71839CB}"/>
              </a:ext>
            </a:extLst>
          </p:cNvPr>
          <p:cNvGrpSpPr/>
          <p:nvPr/>
        </p:nvGrpSpPr>
        <p:grpSpPr>
          <a:xfrm>
            <a:off x="6139998" y="3151758"/>
            <a:ext cx="940973" cy="1339046"/>
            <a:chOff x="6139998" y="3310366"/>
            <a:chExt cx="940973" cy="1339046"/>
          </a:xfrm>
        </p:grpSpPr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19732101-3F8E-19E6-A6AA-520A482720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81" t="12691" r="28990" b="54427"/>
            <a:stretch/>
          </p:blipFill>
          <p:spPr bwMode="auto">
            <a:xfrm>
              <a:off x="6139998" y="3533720"/>
              <a:ext cx="940973" cy="1115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E95B661-3A1E-75BA-1545-5A6CC7572009}"/>
                </a:ext>
              </a:extLst>
            </p:cNvPr>
            <p:cNvSpPr txBox="1"/>
            <p:nvPr/>
          </p:nvSpPr>
          <p:spPr>
            <a:xfrm>
              <a:off x="6389911" y="3310366"/>
              <a:ext cx="44114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CEO</a:t>
              </a:r>
              <a:endPara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4A9287F-E71E-D9F8-9300-B4D6D3178ED3}"/>
              </a:ext>
            </a:extLst>
          </p:cNvPr>
          <p:cNvGrpSpPr/>
          <p:nvPr/>
        </p:nvGrpSpPr>
        <p:grpSpPr>
          <a:xfrm>
            <a:off x="6098940" y="4806694"/>
            <a:ext cx="856893" cy="1338393"/>
            <a:chOff x="6098940" y="4965302"/>
            <a:chExt cx="856893" cy="1338393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81FF4EE9-8A70-C7FB-9F88-991E2BC8EA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536" t="64044" r="15324" b="3046"/>
            <a:stretch/>
          </p:blipFill>
          <p:spPr bwMode="auto">
            <a:xfrm>
              <a:off x="6098940" y="5187039"/>
              <a:ext cx="856893" cy="1116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0C402B8-C64F-AA39-BD07-E99A0FDDCFC2}"/>
                </a:ext>
              </a:extLst>
            </p:cNvPr>
            <p:cNvSpPr txBox="1"/>
            <p:nvPr/>
          </p:nvSpPr>
          <p:spPr>
            <a:xfrm>
              <a:off x="6158535" y="4965302"/>
              <a:ext cx="7377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사회복지사</a:t>
              </a: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46D4AA8-2AB4-B65C-9177-673377249132}"/>
              </a:ext>
            </a:extLst>
          </p:cNvPr>
          <p:cNvSpPr/>
          <p:nvPr/>
        </p:nvSpPr>
        <p:spPr>
          <a:xfrm>
            <a:off x="3246970" y="4691144"/>
            <a:ext cx="3915963" cy="1518595"/>
          </a:xfrm>
          <a:prstGeom prst="roundRect">
            <a:avLst>
              <a:gd name="adj" fmla="val 839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466C17-89F9-7EA3-6247-F8406F4862C8}"/>
              </a:ext>
            </a:extLst>
          </p:cNvPr>
          <p:cNvSpPr txBox="1"/>
          <p:nvPr/>
        </p:nvSpPr>
        <p:spPr>
          <a:xfrm>
            <a:off x="4759433" y="4523276"/>
            <a:ext cx="88838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저임금 직업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D0A242B-55E8-4F81-F6FF-D6B57654D303}"/>
              </a:ext>
            </a:extLst>
          </p:cNvPr>
          <p:cNvSpPr/>
          <p:nvPr/>
        </p:nvSpPr>
        <p:spPr>
          <a:xfrm>
            <a:off x="3246970" y="3026213"/>
            <a:ext cx="3915963" cy="1518595"/>
          </a:xfrm>
          <a:prstGeom prst="roundRect">
            <a:avLst>
              <a:gd name="adj" fmla="val 839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1429CE-6C5A-18F5-94D8-9F351992C3DA}"/>
              </a:ext>
            </a:extLst>
          </p:cNvPr>
          <p:cNvSpPr txBox="1"/>
          <p:nvPr/>
        </p:nvSpPr>
        <p:spPr>
          <a:xfrm>
            <a:off x="4759433" y="2858345"/>
            <a:ext cx="88838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고임금 직업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15EA813-4BCC-8A58-85F0-C22D86205A82}"/>
              </a:ext>
            </a:extLst>
          </p:cNvPr>
          <p:cNvGrpSpPr/>
          <p:nvPr/>
        </p:nvGrpSpPr>
        <p:grpSpPr>
          <a:xfrm>
            <a:off x="4770307" y="3151758"/>
            <a:ext cx="883433" cy="1358502"/>
            <a:chOff x="4770307" y="3310366"/>
            <a:chExt cx="883433" cy="1358502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A214007F-5138-C292-8A6C-6DC7435F1F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035" t="12691" r="43419" b="53826"/>
            <a:stretch/>
          </p:blipFill>
          <p:spPr bwMode="auto">
            <a:xfrm>
              <a:off x="4770307" y="3532769"/>
              <a:ext cx="883433" cy="1136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EA38451-9EBB-ECC7-32E4-4F0DC407A69B}"/>
                </a:ext>
              </a:extLst>
            </p:cNvPr>
            <p:cNvSpPr txBox="1"/>
            <p:nvPr/>
          </p:nvSpPr>
          <p:spPr>
            <a:xfrm>
              <a:off x="5009083" y="3310366"/>
              <a:ext cx="4058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의사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80840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3E87E8B-19E6-5CC2-962D-3E56A92C04D7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CB93A7-7267-BB1B-B697-471B3F639739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GPT-3.5 (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InstructGPT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lang="en-US" altLang="ko-KR" sz="240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FCD04CA-4418-ED78-C4F2-04CD6C24032D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BD20051-DD90-5F8B-8901-C18C20D31182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75D87211-95F1-3794-B4E2-2B7CC9F1E470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97FC6F1-ECC3-AFBB-7C0F-DC251378AC5D}"/>
              </a:ext>
            </a:extLst>
          </p:cNvPr>
          <p:cNvSpPr txBox="1"/>
          <p:nvPr/>
        </p:nvSpPr>
        <p:spPr>
          <a:xfrm>
            <a:off x="3046627" y="1901619"/>
            <a:ext cx="6336470" cy="7511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인간 피드백 기반 강화학습</a:t>
            </a:r>
            <a:r>
              <a:rPr lang="en-US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7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(RLHF, Reinforcement Learning from Human Feedback)</a:t>
            </a:r>
            <a:endParaRPr kumimoji="0" lang="ko-Kore-KR" altLang="en-US" sz="17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735556-5FF0-FEF0-6096-9BFB7DA87599}"/>
              </a:ext>
            </a:extLst>
          </p:cNvPr>
          <p:cNvSpPr txBox="1"/>
          <p:nvPr/>
        </p:nvSpPr>
        <p:spPr>
          <a:xfrm>
            <a:off x="7529686" y="3630554"/>
            <a:ext cx="3706821" cy="1782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편향되거나 잘못됨 문장을 생성하는</a:t>
            </a:r>
            <a:endParaRPr lang="en-US" altLang="ko-KR" b="1" kern="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GPT-3</a:t>
            </a:r>
            <a:r>
              <a:rPr lang="ko-KR" altLang="en-US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</a:t>
            </a:r>
            <a:r>
              <a:rPr lang="en-US" altLang="ko-KR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한계를 개선</a:t>
            </a:r>
            <a:endParaRPr lang="en-US" altLang="ko-KR" b="1" kern="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b="1" kern="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인간의 선호도를 보상신호로</a:t>
            </a:r>
            <a:endParaRPr lang="en-US" altLang="ko-KR" b="1" kern="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b="1" kern="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사용하여 모델 학습</a:t>
            </a:r>
            <a:endParaRPr lang="en-US" altLang="ko-KR" b="1" kern="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634BB4-85CE-FD3E-8549-51D44E39EE25}"/>
              </a:ext>
            </a:extLst>
          </p:cNvPr>
          <p:cNvSpPr/>
          <p:nvPr/>
        </p:nvSpPr>
        <p:spPr>
          <a:xfrm>
            <a:off x="4407164" y="1917668"/>
            <a:ext cx="3619235" cy="372334"/>
          </a:xfrm>
          <a:prstGeom prst="rect">
            <a:avLst/>
          </a:prstGeom>
          <a:solidFill>
            <a:srgbClr val="FF0000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750E500-E050-6371-8B60-CB2E0E8E2366}"/>
              </a:ext>
            </a:extLst>
          </p:cNvPr>
          <p:cNvGrpSpPr/>
          <p:nvPr/>
        </p:nvGrpSpPr>
        <p:grpSpPr>
          <a:xfrm>
            <a:off x="1411738" y="3019911"/>
            <a:ext cx="5838292" cy="3205190"/>
            <a:chOff x="1934055" y="1562606"/>
            <a:chExt cx="7700091" cy="422730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C0441B3-ED41-E5E6-1E6A-83657A260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4055" y="1564731"/>
              <a:ext cx="2629612" cy="422518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2F1C301-42CA-DA81-8D35-301626F04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3152" y="1562606"/>
              <a:ext cx="2348917" cy="4222346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54D04A9-7DE9-ABF3-EF73-6DEEEE36F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18241" y="1562606"/>
              <a:ext cx="2515905" cy="4222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62708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79A992A-E507-9F30-9EA8-A32661EE79E3}"/>
              </a:ext>
            </a:extLst>
          </p:cNvPr>
          <p:cNvCxnSpPr/>
          <p:nvPr/>
        </p:nvCxnSpPr>
        <p:spPr>
          <a:xfrm>
            <a:off x="1334769" y="4268047"/>
            <a:ext cx="98628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2D3FBC56-39A4-B08F-D452-6A0EB4043847}"/>
              </a:ext>
            </a:extLst>
          </p:cNvPr>
          <p:cNvGrpSpPr/>
          <p:nvPr/>
        </p:nvGrpSpPr>
        <p:grpSpPr>
          <a:xfrm>
            <a:off x="1411112" y="2593681"/>
            <a:ext cx="1144440" cy="2191251"/>
            <a:chOff x="1411112" y="2593681"/>
            <a:chExt cx="1144440" cy="219125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8C0FB35-B2D9-05BC-0E18-A5D47A586039}"/>
                </a:ext>
              </a:extLst>
            </p:cNvPr>
            <p:cNvGrpSpPr/>
            <p:nvPr/>
          </p:nvGrpSpPr>
          <p:grpSpPr>
            <a:xfrm>
              <a:off x="1411112" y="2593681"/>
              <a:ext cx="1144440" cy="2191251"/>
              <a:chOff x="1967990" y="2035568"/>
              <a:chExt cx="1040400" cy="1992046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092BCCB-206A-1358-482B-59302F9C8C9C}"/>
                  </a:ext>
                </a:extLst>
              </p:cNvPr>
              <p:cNvSpPr txBox="1"/>
              <p:nvPr/>
            </p:nvSpPr>
            <p:spPr>
              <a:xfrm>
                <a:off x="2136171" y="3627504"/>
                <a:ext cx="7040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/>
                  <a:t>2018</a:t>
                </a:r>
              </a:p>
            </p:txBody>
          </p:sp>
          <p:pic>
            <p:nvPicPr>
              <p:cNvPr id="43" name="Picture 2" descr="Language Unsupervised">
                <a:extLst>
                  <a:ext uri="{FF2B5EF4-FFF2-40B4-BE49-F238E27FC236}">
                    <a16:creationId xmlns:a16="http://schemas.microsoft.com/office/drawing/2014/main" id="{90252C9F-5BF4-58B2-83B8-7FD833920E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67990" y="2368145"/>
                <a:ext cx="1040400" cy="10420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31F6832-DA0B-B431-C296-AA9FEC8E9161}"/>
                  </a:ext>
                </a:extLst>
              </p:cNvPr>
              <p:cNvSpPr txBox="1"/>
              <p:nvPr/>
            </p:nvSpPr>
            <p:spPr>
              <a:xfrm>
                <a:off x="2114241" y="2035568"/>
                <a:ext cx="7478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GPT-1</a:t>
                </a:r>
              </a:p>
            </p:txBody>
          </p:sp>
        </p:grp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02B8E7B-E701-9AB9-A7AE-18F626E4867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84279" y="4271803"/>
              <a:ext cx="19810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9FBAA9-29B7-114B-ADAF-F89CDA01053C}"/>
              </a:ext>
            </a:extLst>
          </p:cNvPr>
          <p:cNvGrpSpPr/>
          <p:nvPr/>
        </p:nvGrpSpPr>
        <p:grpSpPr>
          <a:xfrm>
            <a:off x="2775849" y="2593681"/>
            <a:ext cx="1146539" cy="2191251"/>
            <a:chOff x="3385124" y="2593681"/>
            <a:chExt cx="1146539" cy="219125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A864A45-016D-D3FD-D009-0AEE77B084E5}"/>
                </a:ext>
              </a:extLst>
            </p:cNvPr>
            <p:cNvGrpSpPr/>
            <p:nvPr/>
          </p:nvGrpSpPr>
          <p:grpSpPr>
            <a:xfrm>
              <a:off x="3385124" y="2593681"/>
              <a:ext cx="1146539" cy="2191251"/>
              <a:chOff x="2864619" y="2035568"/>
              <a:chExt cx="1042308" cy="1992046"/>
            </a:xfrm>
          </p:grpSpPr>
          <p:pic>
            <p:nvPicPr>
              <p:cNvPr id="38" name="Picture 4" descr="Better Language Models">
                <a:extLst>
                  <a:ext uri="{FF2B5EF4-FFF2-40B4-BE49-F238E27FC236}">
                    <a16:creationId xmlns:a16="http://schemas.microsoft.com/office/drawing/2014/main" id="{2574E121-BB63-1C2E-A106-006BA8295C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4619" y="2368145"/>
                <a:ext cx="1042308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CB3C4BF1-5F41-41B2-B27D-78069C3FE898}"/>
                  </a:ext>
                </a:extLst>
              </p:cNvPr>
              <p:cNvGrpSpPr/>
              <p:nvPr/>
            </p:nvGrpSpPr>
            <p:grpSpPr>
              <a:xfrm>
                <a:off x="3011824" y="2035568"/>
                <a:ext cx="747898" cy="1992046"/>
                <a:chOff x="2114241" y="2035568"/>
                <a:chExt cx="747898" cy="1992046"/>
              </a:xfrm>
            </p:grpSpPr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62BFF87-784D-24C9-B1BE-4C1C546475D3}"/>
                    </a:ext>
                  </a:extLst>
                </p:cNvPr>
                <p:cNvSpPr txBox="1"/>
                <p:nvPr/>
              </p:nvSpPr>
              <p:spPr>
                <a:xfrm>
                  <a:off x="2136170" y="3627504"/>
                  <a:ext cx="70404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2000" dirty="0"/>
                    <a:t>2019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A8B5AF8-CC4F-5613-8E73-F1C1B9F133FD}"/>
                    </a:ext>
                  </a:extLst>
                </p:cNvPr>
                <p:cNvSpPr txBox="1"/>
                <p:nvPr/>
              </p:nvSpPr>
              <p:spPr>
                <a:xfrm>
                  <a:off x="2114241" y="2035568"/>
                  <a:ext cx="7478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GPT-2</a:t>
                  </a:r>
                </a:p>
              </p:txBody>
            </p:sp>
          </p:grp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CF85AB5-13D9-612C-9A9C-40C3C4C2662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859340" y="4271803"/>
              <a:ext cx="19810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8470FBF-7AE7-9BFE-4884-3C3B78D0EBC7}"/>
              </a:ext>
            </a:extLst>
          </p:cNvPr>
          <p:cNvGrpSpPr/>
          <p:nvPr/>
        </p:nvGrpSpPr>
        <p:grpSpPr>
          <a:xfrm>
            <a:off x="4412405" y="2593681"/>
            <a:ext cx="1148400" cy="2191251"/>
            <a:chOff x="4987279" y="2593681"/>
            <a:chExt cx="1148400" cy="2191251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40FBA79-09D9-65DE-9C96-2E086E8EFFA9}"/>
                </a:ext>
              </a:extLst>
            </p:cNvPr>
            <p:cNvGrpSpPr/>
            <p:nvPr/>
          </p:nvGrpSpPr>
          <p:grpSpPr>
            <a:xfrm>
              <a:off x="4987279" y="2593681"/>
              <a:ext cx="1148400" cy="2191251"/>
              <a:chOff x="5227729" y="1881167"/>
              <a:chExt cx="1044000" cy="1992046"/>
            </a:xfrm>
          </p:grpSpPr>
          <p:pic>
            <p:nvPicPr>
              <p:cNvPr id="34" name="Picture 6" descr="Language Models Are Few Shot Learners">
                <a:extLst>
                  <a:ext uri="{FF2B5EF4-FFF2-40B4-BE49-F238E27FC236}">
                    <a16:creationId xmlns:a16="http://schemas.microsoft.com/office/drawing/2014/main" id="{4E8871C6-006F-C2FA-C5FD-5369659FC5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27729" y="2213744"/>
                <a:ext cx="1044000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EADDFAC8-BBFB-F745-5056-4EC0689EEA61}"/>
                  </a:ext>
                </a:extLst>
              </p:cNvPr>
              <p:cNvGrpSpPr/>
              <p:nvPr/>
            </p:nvGrpSpPr>
            <p:grpSpPr>
              <a:xfrm>
                <a:off x="5376626" y="1881167"/>
                <a:ext cx="747898" cy="1992046"/>
                <a:chOff x="2114241" y="2035568"/>
                <a:chExt cx="747898" cy="1992046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520E668-11BC-E4C1-C5ED-CF6CDB3366DC}"/>
                    </a:ext>
                  </a:extLst>
                </p:cNvPr>
                <p:cNvSpPr txBox="1"/>
                <p:nvPr/>
              </p:nvSpPr>
              <p:spPr>
                <a:xfrm>
                  <a:off x="2136170" y="3627504"/>
                  <a:ext cx="70404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2000" dirty="0"/>
                    <a:t>2020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84FBE1A-C5C9-AC19-173F-37261C9D3C44}"/>
                    </a:ext>
                  </a:extLst>
                </p:cNvPr>
                <p:cNvSpPr txBox="1"/>
                <p:nvPr/>
              </p:nvSpPr>
              <p:spPr>
                <a:xfrm>
                  <a:off x="2114241" y="2035568"/>
                  <a:ext cx="7478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GPT-3</a:t>
                  </a:r>
                </a:p>
              </p:txBody>
            </p:sp>
          </p:grpSp>
        </p:grp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723FBF5-CB00-DDD3-B78A-FDAC8984EC5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451541" y="4271803"/>
              <a:ext cx="19810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F30123A-2139-4B39-BE6A-FDFB4C844C5C}"/>
              </a:ext>
            </a:extLst>
          </p:cNvPr>
          <p:cNvGrpSpPr/>
          <p:nvPr/>
        </p:nvGrpSpPr>
        <p:grpSpPr>
          <a:xfrm>
            <a:off x="5626502" y="2594877"/>
            <a:ext cx="2474655" cy="2164933"/>
            <a:chOff x="6541908" y="2594877"/>
            <a:chExt cx="2474655" cy="216493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01A16BF-C06B-5E77-E276-ED7E0998FB93}"/>
                </a:ext>
              </a:extLst>
            </p:cNvPr>
            <p:cNvGrpSpPr/>
            <p:nvPr/>
          </p:nvGrpSpPr>
          <p:grpSpPr>
            <a:xfrm>
              <a:off x="6541908" y="2594877"/>
              <a:ext cx="2474655" cy="2164933"/>
              <a:chOff x="5606378" y="2023569"/>
              <a:chExt cx="2249687" cy="1968121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E5A8515-DC08-2312-26FD-861BD6FFBEC1}"/>
                  </a:ext>
                </a:extLst>
              </p:cNvPr>
              <p:cNvSpPr txBox="1"/>
              <p:nvPr/>
            </p:nvSpPr>
            <p:spPr>
              <a:xfrm>
                <a:off x="6427851" y="3591580"/>
                <a:ext cx="7040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/>
                  <a:t>2022</a:t>
                </a: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E92FD788-4BAD-BE82-8340-9CB290AB117C}"/>
                  </a:ext>
                </a:extLst>
              </p:cNvPr>
              <p:cNvGrpSpPr/>
              <p:nvPr/>
            </p:nvGrpSpPr>
            <p:grpSpPr>
              <a:xfrm>
                <a:off x="5606378" y="2023569"/>
                <a:ext cx="2249687" cy="1374665"/>
                <a:chOff x="5606378" y="2023569"/>
                <a:chExt cx="2249687" cy="1374665"/>
              </a:xfrm>
            </p:grpSpPr>
            <p:pic>
              <p:nvPicPr>
                <p:cNvPr id="30" name="Picture 8" descr="Aligning Language Models To Follow Instructions">
                  <a:extLst>
                    <a:ext uri="{FF2B5EF4-FFF2-40B4-BE49-F238E27FC236}">
                      <a16:creationId xmlns:a16="http://schemas.microsoft.com/office/drawing/2014/main" id="{535F4CA4-3ADA-CBED-C21D-4D2A04A096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11879" y="2354234"/>
                  <a:ext cx="1044000" cy="1044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" name="Picture 10" descr="ChatGPT graphic">
                  <a:extLst>
                    <a:ext uri="{FF2B5EF4-FFF2-40B4-BE49-F238E27FC236}">
                      <a16:creationId xmlns:a16="http://schemas.microsoft.com/office/drawing/2014/main" id="{1CE09675-9FBD-E7E1-44EA-92673FCE1B9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12065" y="2354234"/>
                  <a:ext cx="1044000" cy="1044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DF81530-5CFC-85C4-384E-A47E8F817EC3}"/>
                    </a:ext>
                  </a:extLst>
                </p:cNvPr>
                <p:cNvSpPr txBox="1"/>
                <p:nvPr/>
              </p:nvSpPr>
              <p:spPr>
                <a:xfrm>
                  <a:off x="5606378" y="2023569"/>
                  <a:ext cx="1255007" cy="3357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dirty="0" err="1"/>
                    <a:t>InstructGPT</a:t>
                  </a:r>
                  <a:endParaRPr lang="en-US" altLang="ko-KR" dirty="0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DD7D1D9-4686-C046-8F0A-40CC88927AA9}"/>
                    </a:ext>
                  </a:extLst>
                </p:cNvPr>
                <p:cNvSpPr txBox="1"/>
                <p:nvPr/>
              </p:nvSpPr>
              <p:spPr>
                <a:xfrm>
                  <a:off x="6838545" y="2035568"/>
                  <a:ext cx="9910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dirty="0" err="1"/>
                    <a:t>ChatGPT</a:t>
                  </a:r>
                  <a:endParaRPr lang="en-US" altLang="ko-KR" dirty="0"/>
                </a:p>
              </p:txBody>
            </p:sp>
          </p:grpSp>
        </p:grp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DC26C83-1B36-A2DF-E1D0-DBC0F1D5059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733698" y="4271803"/>
              <a:ext cx="19810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3E87E8B-19E6-5CC2-962D-3E56A92C04D7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CB93A7-7267-BB1B-B697-471B3F639739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GPT-4</a:t>
              </a:r>
              <a:endParaRPr lang="en-US" altLang="ko-KR" sz="240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FCD04CA-4418-ED78-C4F2-04CD6C24032D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BD20051-DD90-5F8B-8901-C18C20D31182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75D87211-95F1-3794-B4E2-2B7CC9F1E470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F0F4573-9450-A19E-861A-69315565BBA9}"/>
              </a:ext>
            </a:extLst>
          </p:cNvPr>
          <p:cNvGrpSpPr/>
          <p:nvPr/>
        </p:nvGrpSpPr>
        <p:grpSpPr>
          <a:xfrm>
            <a:off x="8444958" y="2593681"/>
            <a:ext cx="1148400" cy="2191251"/>
            <a:chOff x="9988249" y="1880211"/>
            <a:chExt cx="1044000" cy="1992046"/>
          </a:xfrm>
        </p:grpSpPr>
        <p:pic>
          <p:nvPicPr>
            <p:cNvPr id="24" name="Picture 12" descr="GPT-4">
              <a:extLst>
                <a:ext uri="{FF2B5EF4-FFF2-40B4-BE49-F238E27FC236}">
                  <a16:creationId xmlns:a16="http://schemas.microsoft.com/office/drawing/2014/main" id="{95480670-19CE-8C25-DA32-D7DB5B3040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8249" y="2212468"/>
              <a:ext cx="1044000" cy="104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FD1F95BF-1A99-F810-D6F1-46769B4F9AC6}"/>
                </a:ext>
              </a:extLst>
            </p:cNvPr>
            <p:cNvGrpSpPr/>
            <p:nvPr/>
          </p:nvGrpSpPr>
          <p:grpSpPr>
            <a:xfrm>
              <a:off x="10137146" y="1880211"/>
              <a:ext cx="747898" cy="1992046"/>
              <a:chOff x="2168117" y="2035568"/>
              <a:chExt cx="747898" cy="1992046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73DAA4-5B6B-003C-6326-E3E393B07917}"/>
                  </a:ext>
                </a:extLst>
              </p:cNvPr>
              <p:cNvSpPr txBox="1"/>
              <p:nvPr/>
            </p:nvSpPr>
            <p:spPr>
              <a:xfrm>
                <a:off x="2190047" y="3627504"/>
                <a:ext cx="7040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/>
                  <a:t>2023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0D9A6F8-8361-6405-770E-FB58462F9A5E}"/>
                  </a:ext>
                </a:extLst>
              </p:cNvPr>
              <p:cNvSpPr txBox="1"/>
              <p:nvPr/>
            </p:nvSpPr>
            <p:spPr>
              <a:xfrm>
                <a:off x="2168117" y="2035568"/>
                <a:ext cx="7478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GPT-4</a:t>
                </a:r>
              </a:p>
            </p:txBody>
          </p:sp>
        </p:grp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E1C9B62-0C0A-55C5-6B82-1AF8F3BFC1F5}"/>
              </a:ext>
            </a:extLst>
          </p:cNvPr>
          <p:cNvCxnSpPr>
            <a:cxnSpLocks/>
          </p:cNvCxnSpPr>
          <p:nvPr/>
        </p:nvCxnSpPr>
        <p:spPr>
          <a:xfrm rot="16200000">
            <a:off x="8935466" y="4271803"/>
            <a:ext cx="1981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861362-CB9F-55B1-9680-7AE92EC05145}"/>
              </a:ext>
            </a:extLst>
          </p:cNvPr>
          <p:cNvSpPr/>
          <p:nvPr/>
        </p:nvSpPr>
        <p:spPr>
          <a:xfrm>
            <a:off x="8210910" y="2207172"/>
            <a:ext cx="1640329" cy="2732686"/>
          </a:xfrm>
          <a:prstGeom prst="rect">
            <a:avLst/>
          </a:prstGeom>
          <a:noFill/>
          <a:ln w="5715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01F7003-5F9A-516D-FD02-CB434FB55832}"/>
              </a:ext>
            </a:extLst>
          </p:cNvPr>
          <p:cNvGrpSpPr/>
          <p:nvPr/>
        </p:nvGrpSpPr>
        <p:grpSpPr>
          <a:xfrm>
            <a:off x="10055864" y="2593681"/>
            <a:ext cx="960519" cy="2151240"/>
            <a:chOff x="2105467" y="2035568"/>
            <a:chExt cx="873199" cy="195567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7639362-E94C-998B-45EB-9E04CFF365E6}"/>
                </a:ext>
              </a:extLst>
            </p:cNvPr>
            <p:cNvSpPr txBox="1"/>
            <p:nvPr/>
          </p:nvSpPr>
          <p:spPr>
            <a:xfrm>
              <a:off x="2201647" y="3627504"/>
              <a:ext cx="680839" cy="363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/>
                <a:t>2024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526DE35-BF50-BD6B-7E6F-936A4173AA78}"/>
                </a:ext>
              </a:extLst>
            </p:cNvPr>
            <p:cNvSpPr txBox="1"/>
            <p:nvPr/>
          </p:nvSpPr>
          <p:spPr>
            <a:xfrm>
              <a:off x="2105467" y="2035568"/>
              <a:ext cx="873199" cy="335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GPT-4o</a:t>
              </a:r>
            </a:p>
          </p:txBody>
        </p:sp>
      </p:grpSp>
      <p:pic>
        <p:nvPicPr>
          <p:cNvPr id="1026" name="Picture 2" descr="OpenAI Introduces ChatGPT-4o: A Comprehensive Look at OpenAI's New Model |  by Bernard Loki &quot;AI VISIONARY&quot; | May, 2024 | Medium">
            <a:extLst>
              <a:ext uri="{FF2B5EF4-FFF2-40B4-BE49-F238E27FC236}">
                <a16:creationId xmlns:a16="http://schemas.microsoft.com/office/drawing/2014/main" id="{E9FBCD32-7CDD-CC9C-CF3C-52C8CF22C8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7" r="20586"/>
          <a:stretch/>
        </p:blipFill>
        <p:spPr bwMode="auto">
          <a:xfrm>
            <a:off x="9953357" y="2968710"/>
            <a:ext cx="1213422" cy="112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48744209-F050-F9DA-2E6D-F884BE42823B}"/>
              </a:ext>
            </a:extLst>
          </p:cNvPr>
          <p:cNvCxnSpPr>
            <a:cxnSpLocks/>
          </p:cNvCxnSpPr>
          <p:nvPr/>
        </p:nvCxnSpPr>
        <p:spPr>
          <a:xfrm rot="16200000">
            <a:off x="10425360" y="4271803"/>
            <a:ext cx="1981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14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326FC3E-7977-9DF4-3E0A-416AD53C5726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6378DA3-3A43-10FA-64E6-327536EF087F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'HER' (2013) 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64CBA75-1BA5-8519-3D56-C24DC87F8BF2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52FC1197-F6A6-9566-9516-362E926F13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3112B573-C754-773F-3C5D-880EEB3AC455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5" name="온라인 미디어 4" title="영화 '그녀' 본예고편">
            <a:hlinkClick r:id="" action="ppaction://media"/>
            <a:extLst>
              <a:ext uri="{FF2B5EF4-FFF2-40B4-BE49-F238E27FC236}">
                <a16:creationId xmlns:a16="http://schemas.microsoft.com/office/drawing/2014/main" id="{F628B6B1-86B0-135D-2AD3-66AFAA212B3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69067" y="1798922"/>
            <a:ext cx="7653866" cy="432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328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3E87E8B-19E6-5CC2-962D-3E56A92C04D7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CB93A7-7267-BB1B-B697-471B3F639739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Multi-modal</a:t>
              </a:r>
              <a:r>
                <a: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을 지원하는 </a:t>
              </a: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GPT-4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FCD04CA-4418-ED78-C4F2-04CD6C24032D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BD20051-DD90-5F8B-8901-C18C20D31182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75D87211-95F1-3794-B4E2-2B7CC9F1E470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E6038F60-9218-4D2E-80BB-2D3121566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209" y="1796276"/>
            <a:ext cx="3416476" cy="4045158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A6D980E8-35F0-37BC-67F4-90AD038E3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685" y="2101912"/>
            <a:ext cx="4093369" cy="334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8037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3E87E8B-19E6-5CC2-962D-3E56A92C04D7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CB93A7-7267-BB1B-B697-471B3F639739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Multi-modal</a:t>
              </a:r>
              <a:r>
                <a: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과 음성까지 지원하는 </a:t>
              </a: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GPT-4o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FCD04CA-4418-ED78-C4F2-04CD6C24032D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BD20051-DD90-5F8B-8901-C18C20D31182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75D87211-95F1-3794-B4E2-2B7CC9F1E470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2050" name="Picture 2" descr="GPT-4o의 등장과 AI 기술 경쟁">
            <a:extLst>
              <a:ext uri="{FF2B5EF4-FFF2-40B4-BE49-F238E27FC236}">
                <a16:creationId xmlns:a16="http://schemas.microsoft.com/office/drawing/2014/main" id="{9628F3C0-5EE1-F652-DCCB-EB2774716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637" y="2630658"/>
            <a:ext cx="4358251" cy="245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F2F15CA-A171-96F5-9E54-A76774792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630658"/>
            <a:ext cx="4332849" cy="243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8502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3E87E8B-19E6-5CC2-962D-3E56A92C04D7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CB93A7-7267-BB1B-B697-471B3F639739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OpenAI 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o1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(2024.09)</a:t>
              </a:r>
              <a:endParaRPr lang="en-US" altLang="ko-KR" sz="240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FCD04CA-4418-ED78-C4F2-04CD6C24032D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BD20051-DD90-5F8B-8901-C18C20D31182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75D87211-95F1-3794-B4E2-2B7CC9F1E470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780C25B-4D79-A162-F9F9-84F129BA03E0}"/>
              </a:ext>
            </a:extLst>
          </p:cNvPr>
          <p:cNvGrpSpPr/>
          <p:nvPr/>
        </p:nvGrpSpPr>
        <p:grpSpPr>
          <a:xfrm>
            <a:off x="2702558" y="1730710"/>
            <a:ext cx="7127242" cy="1573209"/>
            <a:chOff x="1334769" y="1898356"/>
            <a:chExt cx="9862820" cy="2177038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79A992A-E507-9F30-9EA8-A32661EE79E3}"/>
                </a:ext>
              </a:extLst>
            </p:cNvPr>
            <p:cNvCxnSpPr/>
            <p:nvPr/>
          </p:nvCxnSpPr>
          <p:spPr>
            <a:xfrm>
              <a:off x="1334769" y="3572722"/>
              <a:ext cx="98628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D3FBC56-39A4-B08F-D452-6A0EB4043847}"/>
                </a:ext>
              </a:extLst>
            </p:cNvPr>
            <p:cNvGrpSpPr/>
            <p:nvPr/>
          </p:nvGrpSpPr>
          <p:grpSpPr>
            <a:xfrm>
              <a:off x="1411112" y="1898356"/>
              <a:ext cx="1144440" cy="2177038"/>
              <a:chOff x="1411112" y="2593681"/>
              <a:chExt cx="1144440" cy="2177038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E8C0FB35-B2D9-05BC-0E18-A5D47A586039}"/>
                  </a:ext>
                </a:extLst>
              </p:cNvPr>
              <p:cNvGrpSpPr/>
              <p:nvPr/>
            </p:nvGrpSpPr>
            <p:grpSpPr>
              <a:xfrm>
                <a:off x="1411112" y="2593681"/>
                <a:ext cx="1144440" cy="2177038"/>
                <a:chOff x="1967990" y="2035568"/>
                <a:chExt cx="1040400" cy="1979125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092BCCB-206A-1358-482B-59302F9C8C9C}"/>
                    </a:ext>
                  </a:extLst>
                </p:cNvPr>
                <p:cNvSpPr txBox="1"/>
                <p:nvPr/>
              </p:nvSpPr>
              <p:spPr>
                <a:xfrm>
                  <a:off x="2121974" y="3627504"/>
                  <a:ext cx="732432" cy="3871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2018</a:t>
                  </a:r>
                </a:p>
              </p:txBody>
            </p:sp>
            <p:pic>
              <p:nvPicPr>
                <p:cNvPr id="43" name="Picture 2" descr="Language Unsupervised">
                  <a:extLst>
                    <a:ext uri="{FF2B5EF4-FFF2-40B4-BE49-F238E27FC236}">
                      <a16:creationId xmlns:a16="http://schemas.microsoft.com/office/drawing/2014/main" id="{90252C9F-5BF4-58B2-83B8-7FD833920EF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67990" y="2368145"/>
                  <a:ext cx="1040400" cy="10420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131F6832-DA0B-B431-C296-AA9FEC8E9161}"/>
                    </a:ext>
                  </a:extLst>
                </p:cNvPr>
                <p:cNvSpPr txBox="1"/>
                <p:nvPr/>
              </p:nvSpPr>
              <p:spPr>
                <a:xfrm>
                  <a:off x="2104833" y="2035568"/>
                  <a:ext cx="766713" cy="3484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GPT-1</a:t>
                  </a:r>
                </a:p>
              </p:txBody>
            </p:sp>
          </p:grp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902B8E7B-E701-9AB9-A7AE-18F626E4867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884279" y="4271803"/>
                <a:ext cx="19810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69FBAA9-29B7-114B-ADAF-F89CDA01053C}"/>
                </a:ext>
              </a:extLst>
            </p:cNvPr>
            <p:cNvGrpSpPr/>
            <p:nvPr/>
          </p:nvGrpSpPr>
          <p:grpSpPr>
            <a:xfrm>
              <a:off x="2775849" y="1898356"/>
              <a:ext cx="1146539" cy="2177038"/>
              <a:chOff x="3385124" y="2593681"/>
              <a:chExt cx="1146539" cy="2177038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FA864A45-016D-D3FD-D009-0AEE77B084E5}"/>
                  </a:ext>
                </a:extLst>
              </p:cNvPr>
              <p:cNvGrpSpPr/>
              <p:nvPr/>
            </p:nvGrpSpPr>
            <p:grpSpPr>
              <a:xfrm>
                <a:off x="3385124" y="2593681"/>
                <a:ext cx="1146539" cy="2177038"/>
                <a:chOff x="2864619" y="2035568"/>
                <a:chExt cx="1042308" cy="1979125"/>
              </a:xfrm>
            </p:grpSpPr>
            <p:pic>
              <p:nvPicPr>
                <p:cNvPr id="38" name="Picture 4" descr="Better Language Models">
                  <a:extLst>
                    <a:ext uri="{FF2B5EF4-FFF2-40B4-BE49-F238E27FC236}">
                      <a16:creationId xmlns:a16="http://schemas.microsoft.com/office/drawing/2014/main" id="{2574E121-BB63-1C2E-A106-006BA8295C7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64619" y="2368145"/>
                  <a:ext cx="1042308" cy="1044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CB3C4BF1-5F41-41B2-B27D-78069C3FE898}"/>
                    </a:ext>
                  </a:extLst>
                </p:cNvPr>
                <p:cNvGrpSpPr/>
                <p:nvPr/>
              </p:nvGrpSpPr>
              <p:grpSpPr>
                <a:xfrm>
                  <a:off x="3002416" y="2035568"/>
                  <a:ext cx="766713" cy="1979125"/>
                  <a:chOff x="2104833" y="2035568"/>
                  <a:chExt cx="766713" cy="1979125"/>
                </a:xfrm>
              </p:grpSpPr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762BFF87-784D-24C9-B1BE-4C1C546475D3}"/>
                      </a:ext>
                    </a:extLst>
                  </p:cNvPr>
                  <p:cNvSpPr txBox="1"/>
                  <p:nvPr/>
                </p:nvSpPr>
                <p:spPr>
                  <a:xfrm>
                    <a:off x="2121971" y="3627504"/>
                    <a:ext cx="732432" cy="38718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2019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EA8B5AF8-CC4F-5613-8E73-F1C1B9F133FD}"/>
                      </a:ext>
                    </a:extLst>
                  </p:cNvPr>
                  <p:cNvSpPr txBox="1"/>
                  <p:nvPr/>
                </p:nvSpPr>
                <p:spPr>
                  <a:xfrm>
                    <a:off x="2104833" y="2035568"/>
                    <a:ext cx="766713" cy="34847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200" dirty="0"/>
                      <a:t>GPT-2</a:t>
                    </a:r>
                  </a:p>
                </p:txBody>
              </p:sp>
            </p:grpSp>
          </p:grp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2CF85AB5-13D9-612C-9A9C-40C3C4C2662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859340" y="4271803"/>
                <a:ext cx="19810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8470FBF-7AE7-9BFE-4884-3C3B78D0EBC7}"/>
                </a:ext>
              </a:extLst>
            </p:cNvPr>
            <p:cNvGrpSpPr/>
            <p:nvPr/>
          </p:nvGrpSpPr>
          <p:grpSpPr>
            <a:xfrm>
              <a:off x="4412405" y="1898356"/>
              <a:ext cx="1148400" cy="2177038"/>
              <a:chOff x="4987279" y="2593681"/>
              <a:chExt cx="1148400" cy="2177038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940FBA79-09D9-65DE-9C96-2E086E8EFFA9}"/>
                  </a:ext>
                </a:extLst>
              </p:cNvPr>
              <p:cNvGrpSpPr/>
              <p:nvPr/>
            </p:nvGrpSpPr>
            <p:grpSpPr>
              <a:xfrm>
                <a:off x="4987279" y="2593681"/>
                <a:ext cx="1148400" cy="2177038"/>
                <a:chOff x="5227729" y="1881167"/>
                <a:chExt cx="1044000" cy="1979125"/>
              </a:xfrm>
            </p:grpSpPr>
            <p:pic>
              <p:nvPicPr>
                <p:cNvPr id="34" name="Picture 6" descr="Language Models Are Few Shot Learners">
                  <a:extLst>
                    <a:ext uri="{FF2B5EF4-FFF2-40B4-BE49-F238E27FC236}">
                      <a16:creationId xmlns:a16="http://schemas.microsoft.com/office/drawing/2014/main" id="{4E8871C6-006F-C2FA-C5FD-5369659FC5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27729" y="2213744"/>
                  <a:ext cx="1044000" cy="1044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EADDFAC8-BBFB-F745-5056-4EC0689EEA61}"/>
                    </a:ext>
                  </a:extLst>
                </p:cNvPr>
                <p:cNvGrpSpPr/>
                <p:nvPr/>
              </p:nvGrpSpPr>
              <p:grpSpPr>
                <a:xfrm>
                  <a:off x="5367218" y="1881167"/>
                  <a:ext cx="766713" cy="1979125"/>
                  <a:chOff x="2104833" y="2035568"/>
                  <a:chExt cx="766713" cy="1979125"/>
                </a:xfrm>
              </p:grpSpPr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4520E668-11BC-E4C1-C5ED-CF6CDB3366DC}"/>
                      </a:ext>
                    </a:extLst>
                  </p:cNvPr>
                  <p:cNvSpPr txBox="1"/>
                  <p:nvPr/>
                </p:nvSpPr>
                <p:spPr>
                  <a:xfrm>
                    <a:off x="2121971" y="3627504"/>
                    <a:ext cx="732432" cy="38718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2020</a:t>
                    </a: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084FBE1A-C5C9-AC19-173F-37261C9D3C44}"/>
                      </a:ext>
                    </a:extLst>
                  </p:cNvPr>
                  <p:cNvSpPr txBox="1"/>
                  <p:nvPr/>
                </p:nvSpPr>
                <p:spPr>
                  <a:xfrm>
                    <a:off x="2104833" y="2035568"/>
                    <a:ext cx="766713" cy="34847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200" dirty="0"/>
                      <a:t>GPT-3</a:t>
                    </a:r>
                  </a:p>
                </p:txBody>
              </p:sp>
            </p:grpSp>
          </p:grp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6723FBF5-CB00-DDD3-B78A-FDAC8984EC5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451541" y="4271803"/>
                <a:ext cx="19810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F30123A-2139-4B39-BE6A-FDFB4C844C5C}"/>
                </a:ext>
              </a:extLst>
            </p:cNvPr>
            <p:cNvGrpSpPr/>
            <p:nvPr/>
          </p:nvGrpSpPr>
          <p:grpSpPr>
            <a:xfrm>
              <a:off x="5636634" y="1899552"/>
              <a:ext cx="2464523" cy="2150720"/>
              <a:chOff x="6552040" y="2594877"/>
              <a:chExt cx="2464523" cy="2150720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D01A16BF-C06B-5E77-E276-ED7E0998FB93}"/>
                  </a:ext>
                </a:extLst>
              </p:cNvPr>
              <p:cNvGrpSpPr/>
              <p:nvPr/>
            </p:nvGrpSpPr>
            <p:grpSpPr>
              <a:xfrm>
                <a:off x="6552040" y="2594877"/>
                <a:ext cx="2464523" cy="2150720"/>
                <a:chOff x="5615589" y="2023569"/>
                <a:chExt cx="2240476" cy="1955200"/>
              </a:xfrm>
            </p:grpSpPr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E5A8515-DC08-2312-26FD-861BD6FFBEC1}"/>
                    </a:ext>
                  </a:extLst>
                </p:cNvPr>
                <p:cNvSpPr txBox="1"/>
                <p:nvPr/>
              </p:nvSpPr>
              <p:spPr>
                <a:xfrm>
                  <a:off x="6413655" y="3591580"/>
                  <a:ext cx="732432" cy="3871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2022</a:t>
                  </a:r>
                </a:p>
              </p:txBody>
            </p:sp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E92FD788-4BAD-BE82-8340-9CB290AB117C}"/>
                    </a:ext>
                  </a:extLst>
                </p:cNvPr>
                <p:cNvGrpSpPr/>
                <p:nvPr/>
              </p:nvGrpSpPr>
              <p:grpSpPr>
                <a:xfrm>
                  <a:off x="5615589" y="2023569"/>
                  <a:ext cx="2240476" cy="1374665"/>
                  <a:chOff x="5615589" y="2023569"/>
                  <a:chExt cx="2240476" cy="1374665"/>
                </a:xfrm>
              </p:grpSpPr>
              <p:pic>
                <p:nvPicPr>
                  <p:cNvPr id="30" name="Picture 8" descr="Aligning Language Models To Follow Instructions">
                    <a:extLst>
                      <a:ext uri="{FF2B5EF4-FFF2-40B4-BE49-F238E27FC236}">
                        <a16:creationId xmlns:a16="http://schemas.microsoft.com/office/drawing/2014/main" id="{535F4CA4-3ADA-CBED-C21D-4D2A04A0969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711879" y="2354234"/>
                    <a:ext cx="1044000" cy="10440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1" name="Picture 10" descr="ChatGPT graphic">
                    <a:extLst>
                      <a:ext uri="{FF2B5EF4-FFF2-40B4-BE49-F238E27FC236}">
                        <a16:creationId xmlns:a16="http://schemas.microsoft.com/office/drawing/2014/main" id="{1CE09675-9FBD-E7E1-44EA-92673FCE1B9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12065" y="2354234"/>
                    <a:ext cx="1044000" cy="10440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3DF81530-5CFC-85C4-384E-A47E8F817EC3}"/>
                      </a:ext>
                    </a:extLst>
                  </p:cNvPr>
                  <p:cNvSpPr txBox="1"/>
                  <p:nvPr/>
                </p:nvSpPr>
                <p:spPr>
                  <a:xfrm>
                    <a:off x="5615589" y="2023569"/>
                    <a:ext cx="1236583" cy="34847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200" dirty="0" err="1"/>
                      <a:t>InstructGPT</a:t>
                    </a:r>
                    <a:endParaRPr lang="en-US" altLang="ko-KR" sz="1200" dirty="0"/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2DD7D1D9-4686-C046-8F0A-40CC88927AA9}"/>
                      </a:ext>
                    </a:extLst>
                  </p:cNvPr>
                  <p:cNvSpPr txBox="1"/>
                  <p:nvPr/>
                </p:nvSpPr>
                <p:spPr>
                  <a:xfrm>
                    <a:off x="6841812" y="2035568"/>
                    <a:ext cx="984509" cy="34847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200" dirty="0" err="1"/>
                      <a:t>ChatGPT</a:t>
                    </a:r>
                    <a:endParaRPr lang="en-US" altLang="ko-KR" sz="1200" dirty="0"/>
                  </a:p>
                </p:txBody>
              </p:sp>
            </p:grpSp>
          </p:grp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8DC26C83-1B36-A2DF-E1D0-DBC0F1D5059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7733698" y="4271803"/>
                <a:ext cx="19810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F0F4573-9450-A19E-861A-69315565BBA9}"/>
                </a:ext>
              </a:extLst>
            </p:cNvPr>
            <p:cNvGrpSpPr/>
            <p:nvPr/>
          </p:nvGrpSpPr>
          <p:grpSpPr>
            <a:xfrm>
              <a:off x="8444958" y="1898356"/>
              <a:ext cx="1148400" cy="2177038"/>
              <a:chOff x="9988249" y="1880211"/>
              <a:chExt cx="1044000" cy="1979125"/>
            </a:xfrm>
          </p:grpSpPr>
          <p:pic>
            <p:nvPicPr>
              <p:cNvPr id="24" name="Picture 12" descr="GPT-4">
                <a:extLst>
                  <a:ext uri="{FF2B5EF4-FFF2-40B4-BE49-F238E27FC236}">
                    <a16:creationId xmlns:a16="http://schemas.microsoft.com/office/drawing/2014/main" id="{95480670-19CE-8C25-DA32-D7DB5B3040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88249" y="2212468"/>
                <a:ext cx="1044000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FD1F95BF-1A99-F810-D6F1-46769B4F9AC6}"/>
                  </a:ext>
                </a:extLst>
              </p:cNvPr>
              <p:cNvGrpSpPr/>
              <p:nvPr/>
            </p:nvGrpSpPr>
            <p:grpSpPr>
              <a:xfrm>
                <a:off x="10127739" y="1880211"/>
                <a:ext cx="766713" cy="1979125"/>
                <a:chOff x="2158710" y="2035568"/>
                <a:chExt cx="766713" cy="1979125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373DAA4-5B6B-003C-6326-E3E393B07917}"/>
                    </a:ext>
                  </a:extLst>
                </p:cNvPr>
                <p:cNvSpPr txBox="1"/>
                <p:nvPr/>
              </p:nvSpPr>
              <p:spPr>
                <a:xfrm>
                  <a:off x="2175849" y="3627504"/>
                  <a:ext cx="732432" cy="3871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2023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D9A6F8-8361-6405-770E-FB58462F9A5E}"/>
                    </a:ext>
                  </a:extLst>
                </p:cNvPr>
                <p:cNvSpPr txBox="1"/>
                <p:nvPr/>
              </p:nvSpPr>
              <p:spPr>
                <a:xfrm>
                  <a:off x="2158710" y="2035568"/>
                  <a:ext cx="766713" cy="3484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GPT-4</a:t>
                  </a:r>
                </a:p>
              </p:txBody>
            </p:sp>
          </p:grpSp>
        </p:grp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E1C9B62-0C0A-55C5-6B82-1AF8F3BFC1F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935466" y="3576478"/>
              <a:ext cx="19810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101F7003-5F9A-516D-FD02-CB434FB55832}"/>
                </a:ext>
              </a:extLst>
            </p:cNvPr>
            <p:cNvGrpSpPr/>
            <p:nvPr/>
          </p:nvGrpSpPr>
          <p:grpSpPr>
            <a:xfrm>
              <a:off x="10050102" y="1898356"/>
              <a:ext cx="972044" cy="2177038"/>
              <a:chOff x="2100228" y="2035568"/>
              <a:chExt cx="883676" cy="1979125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7639362-E94C-998B-45EB-9E04CFF365E6}"/>
                  </a:ext>
                </a:extLst>
              </p:cNvPr>
              <p:cNvSpPr txBox="1"/>
              <p:nvPr/>
            </p:nvSpPr>
            <p:spPr>
              <a:xfrm>
                <a:off x="2175851" y="3627504"/>
                <a:ext cx="732432" cy="3871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/>
                  <a:t>2024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526DE35-BF50-BD6B-7E6F-936A4173AA78}"/>
                  </a:ext>
                </a:extLst>
              </p:cNvPr>
              <p:cNvSpPr txBox="1"/>
              <p:nvPr/>
            </p:nvSpPr>
            <p:spPr>
              <a:xfrm>
                <a:off x="2100228" y="2035568"/>
                <a:ext cx="883676" cy="3484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dirty="0"/>
                  <a:t>GPT-4o</a:t>
                </a:r>
              </a:p>
            </p:txBody>
          </p:sp>
        </p:grpSp>
        <p:pic>
          <p:nvPicPr>
            <p:cNvPr id="1026" name="Picture 2" descr="OpenAI Introduces ChatGPT-4o: A Comprehensive Look at OpenAI's New Model |  by Bernard Loki &quot;AI VISIONARY&quot; | May, 2024 | Medium">
              <a:extLst>
                <a:ext uri="{FF2B5EF4-FFF2-40B4-BE49-F238E27FC236}">
                  <a16:creationId xmlns:a16="http://schemas.microsoft.com/office/drawing/2014/main" id="{E9FBCD32-7CDD-CC9C-CF3C-52C8CF22C8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47" r="20586"/>
            <a:stretch/>
          </p:blipFill>
          <p:spPr bwMode="auto">
            <a:xfrm>
              <a:off x="9953357" y="2273385"/>
              <a:ext cx="1213422" cy="1127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8744209-F050-F9DA-2E6D-F884BE42823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425360" y="3576478"/>
              <a:ext cx="19810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2" descr="오픈AI는 추론 특화 AI 모델 ‘오픈AI o1(오원)’을 출시했다. /오픈AI">
            <a:extLst>
              <a:ext uri="{FF2B5EF4-FFF2-40B4-BE49-F238E27FC236}">
                <a16:creationId xmlns:a16="http://schemas.microsoft.com/office/drawing/2014/main" id="{F67C34D3-52AE-F29E-916A-55D5CFA5D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655" y="3572236"/>
            <a:ext cx="4305300" cy="242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9E9FBEBC-410D-1F7D-B9A5-25654E4F904A}"/>
              </a:ext>
            </a:extLst>
          </p:cNvPr>
          <p:cNvSpPr txBox="1"/>
          <p:nvPr/>
        </p:nvSpPr>
        <p:spPr>
          <a:xfrm>
            <a:off x="6763930" y="4072512"/>
            <a:ext cx="3995127" cy="1351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코드명 </a:t>
            </a:r>
            <a:r>
              <a:rPr lang="en-US" altLang="ko-KR" sz="16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'Strawberry'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OpenAI</a:t>
            </a:r>
            <a:r>
              <a:rPr lang="ko-KR" altLang="en-US" sz="16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에서 만든 최신 생성형 </a:t>
            </a:r>
            <a:r>
              <a:rPr lang="en-US" altLang="ko-KR" sz="16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AI</a:t>
            </a:r>
            <a:r>
              <a:rPr lang="ko-KR" altLang="en-US" sz="16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모델</a:t>
            </a:r>
            <a:endParaRPr lang="en-US" altLang="ko-KR" sz="1600" kern="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추론 토큰을 사용하여</a:t>
            </a:r>
            <a:r>
              <a:rPr lang="en-US" altLang="ko-KR" sz="16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복잡한 문제 풀이 성능 향상</a:t>
            </a:r>
            <a:endParaRPr kumimoji="0" lang="ko-Kore-KR" altLang="en-US" sz="16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9496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3E87E8B-19E6-5CC2-962D-3E56A92C04D7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CB93A7-7267-BB1B-B697-471B3F639739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OpenAI 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o1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(2024.09)</a:t>
              </a:r>
              <a:endParaRPr lang="en-US" altLang="ko-KR" sz="240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FCD04CA-4418-ED78-C4F2-04CD6C24032D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BD20051-DD90-5F8B-8901-C18C20D31182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75D87211-95F1-3794-B4E2-2B7CC9F1E470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1593B013-CCE9-1298-5409-D80499837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124" y="2742957"/>
            <a:ext cx="4842935" cy="2190994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C192A03A-1B8B-3B40-2D80-357304C11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169" y="2081319"/>
            <a:ext cx="1009791" cy="352474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BABCAE3A-C38D-EBE9-DB95-967814AE9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0349" y="2390932"/>
            <a:ext cx="5067302" cy="2706260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49EFEDA3-A3C5-0615-6624-482FFEC30E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9727" y="2028931"/>
            <a:ext cx="1752845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713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114AC-6D45-60C3-F794-0049C250E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F7B485BD-0874-3755-FE0F-B0076D76945B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F8EBA0-F766-7FF9-398C-DCD2C8E11FA5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OpenAI o3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와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04-mini (2025.04)</a:t>
              </a:r>
              <a:endParaRPr lang="en-US" altLang="ko-KR" sz="240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5C67732-238A-41F8-2910-70AE6316D98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D260768D-9649-5514-F7A7-1E8723DE3F6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1DB22381-A100-D492-9C9E-2A7BB9B0AB5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2050" name="Picture 2" descr="OpenAI, 새로운 추론(reasoning) 모델 o3 및 o4-mini 출시 - 읽을거리&amp;정보공유 - 파이토치 한국 사용자 모임">
            <a:extLst>
              <a:ext uri="{FF2B5EF4-FFF2-40B4-BE49-F238E27FC236}">
                <a16:creationId xmlns:a16="http://schemas.microsoft.com/office/drawing/2014/main" id="{498FDCFC-A09E-4FB9-F030-693144B2A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905" y="1615692"/>
            <a:ext cx="7798190" cy="334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A0C8BD-3BD3-BEC4-1106-3981A2D218E5}"/>
              </a:ext>
            </a:extLst>
          </p:cNvPr>
          <p:cNvSpPr txBox="1">
            <a:spLocks/>
          </p:cNvSpPr>
          <p:nvPr/>
        </p:nvSpPr>
        <p:spPr>
          <a:xfrm>
            <a:off x="3011659" y="5178641"/>
            <a:ext cx="61686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https://openai.com/index/introducing-o3-and-o4-mini/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00034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3E87E8B-19E6-5CC2-962D-3E56A92C04D7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CB93A7-7267-BB1B-B697-471B3F639739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OpenAI o3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와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04-mini (2025.04)</a:t>
              </a:r>
              <a:endParaRPr lang="en-US" altLang="ko-KR" sz="240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FCD04CA-4418-ED78-C4F2-04CD6C24032D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BD20051-DD90-5F8B-8901-C18C20D31182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75D87211-95F1-3794-B4E2-2B7CC9F1E470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76573F65-9143-EA2A-77AF-016DE8A020D1}"/>
              </a:ext>
            </a:extLst>
          </p:cNvPr>
          <p:cNvSpPr txBox="1"/>
          <p:nvPr/>
        </p:nvSpPr>
        <p:spPr>
          <a:xfrm>
            <a:off x="8053998" y="6147307"/>
            <a:ext cx="3995127" cy="2895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https://</a:t>
            </a:r>
            <a:r>
              <a:rPr lang="en-US" altLang="ko-KR" sz="1050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artificialanalysis.ai</a:t>
            </a:r>
            <a:r>
              <a:rPr lang="en-US" altLang="ko-KR" sz="105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/</a:t>
            </a:r>
            <a:endParaRPr kumimoji="0" lang="ko-Kore-KR" altLang="en-US" sz="105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3" name="그림 2" descr="텍스트, 스크린샷, 폰트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8AD056C-9443-2200-7785-0A782EBFC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314" y="2012252"/>
            <a:ext cx="8459372" cy="384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828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3E87E8B-19E6-5CC2-962D-3E56A92C04D7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CB93A7-7267-BB1B-B697-471B3F639739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OpenAI 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o1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(2024.09)</a:t>
              </a:r>
              <a:endParaRPr lang="en-US" altLang="ko-KR" sz="240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FCD04CA-4418-ED78-C4F2-04CD6C24032D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BD20051-DD90-5F8B-8901-C18C20D31182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75D87211-95F1-3794-B4E2-2B7CC9F1E470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76573F65-9143-EA2A-77AF-016DE8A020D1}"/>
              </a:ext>
            </a:extLst>
          </p:cNvPr>
          <p:cNvSpPr txBox="1"/>
          <p:nvPr/>
        </p:nvSpPr>
        <p:spPr>
          <a:xfrm>
            <a:off x="8053998" y="6147307"/>
            <a:ext cx="3995127" cy="2895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https://</a:t>
            </a:r>
            <a:r>
              <a:rPr lang="en-US" altLang="ko-KR" sz="1050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artificialanalysis.ai</a:t>
            </a:r>
            <a:r>
              <a:rPr lang="en-US" altLang="ko-KR" sz="105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/</a:t>
            </a:r>
            <a:endParaRPr kumimoji="0" lang="ko-Kore-KR" altLang="en-US" sz="105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6AF9EC-FB1B-9CC2-A745-E122DE162A4F}"/>
              </a:ext>
            </a:extLst>
          </p:cNvPr>
          <p:cNvSpPr txBox="1"/>
          <p:nvPr/>
        </p:nvSpPr>
        <p:spPr>
          <a:xfrm>
            <a:off x="4098437" y="5295394"/>
            <a:ext cx="3995127" cy="3664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다른 회사들의 언어 모델들과 경쟁 중</a:t>
            </a:r>
            <a:r>
              <a:rPr kumimoji="0" lang="en-US" altLang="ko-KR" sz="16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  <a:endParaRPr kumimoji="0" lang="ko-Kore-KR" altLang="en-US" sz="16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5" name="그림 4" descr="텍스트, 그래프, 라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D9EB5D1-371E-74F0-1180-F75C8470D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35" y="2040728"/>
            <a:ext cx="10611730" cy="277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661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5AD00E-AF03-E097-B6CB-8148076AC447}"/>
              </a:ext>
            </a:extLst>
          </p:cNvPr>
          <p:cNvSpPr txBox="1"/>
          <p:nvPr/>
        </p:nvSpPr>
        <p:spPr>
          <a:xfrm>
            <a:off x="1683579" y="1240297"/>
            <a:ext cx="930700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2045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년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특이점은 정말 올까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</a:t>
            </a:r>
            <a:endParaRPr kumimoji="0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5B190DC-A0DA-E736-5496-F0F08A1D4AD3}"/>
              </a:ext>
            </a:extLst>
          </p:cNvPr>
          <p:cNvGrpSpPr/>
          <p:nvPr/>
        </p:nvGrpSpPr>
        <p:grpSpPr>
          <a:xfrm>
            <a:off x="1127686" y="1236833"/>
            <a:ext cx="414168" cy="414167"/>
            <a:chOff x="686524" y="1612900"/>
            <a:chExt cx="836751" cy="8367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5171875F-DA86-A498-6C1F-03EB8D50F1C7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87E2F783-CF10-19B8-DF69-E132C1E74445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57F8D08-F5CC-C119-FBA8-5A1465429C86}"/>
              </a:ext>
            </a:extLst>
          </p:cNvPr>
          <p:cNvGrpSpPr/>
          <p:nvPr/>
        </p:nvGrpSpPr>
        <p:grpSpPr>
          <a:xfrm>
            <a:off x="2904057" y="1933650"/>
            <a:ext cx="6383886" cy="4163930"/>
            <a:chOff x="4923107" y="3083315"/>
            <a:chExt cx="11973211" cy="7809602"/>
          </a:xfrm>
        </p:grpSpPr>
        <p:pic>
          <p:nvPicPr>
            <p:cNvPr id="7" name="Picture 2" descr="구글의 미래학자 &amp;amp;#39;커즈와일&amp;amp;#39;의 8대 미래 예측 - 로봇신문사">
              <a:extLst>
                <a:ext uri="{FF2B5EF4-FFF2-40B4-BE49-F238E27FC236}">
                  <a16:creationId xmlns:a16="http://schemas.microsoft.com/office/drawing/2014/main" id="{A417C5E2-D008-552E-4FE9-D809801910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925" y="4105006"/>
              <a:ext cx="6212393" cy="5280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A08247A2-D2D1-FA6E-D6B8-C44445A4D8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3107" y="3083315"/>
              <a:ext cx="5236893" cy="7809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072897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F73F12-E56B-E4A7-0126-44E4EF3824FC}"/>
              </a:ext>
            </a:extLst>
          </p:cNvPr>
          <p:cNvSpPr txBox="1"/>
          <p:nvPr/>
        </p:nvSpPr>
        <p:spPr>
          <a:xfrm>
            <a:off x="3428936" y="2497976"/>
            <a:ext cx="561172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수업 끝</a:t>
            </a:r>
            <a:r>
              <a:rPr lang="en-US" altLang="ko-KR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수고하셨습니다 </a:t>
            </a:r>
            <a:r>
              <a:rPr lang="en-US" altLang="ko-KR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^-^</a:t>
            </a:r>
          </a:p>
        </p:txBody>
      </p:sp>
    </p:spTree>
    <p:extLst>
      <p:ext uri="{BB962C8B-B14F-4D97-AF65-F5344CB8AC3E}">
        <p14:creationId xmlns:p14="http://schemas.microsoft.com/office/powerpoint/2010/main" val="2303997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326FC3E-7977-9DF4-3E0A-416AD53C5726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6378DA3-3A43-10FA-64E6-327536EF087F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ChatGPT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와의 대화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64CBA75-1BA5-8519-3D56-C24DC87F8BF2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52FC1197-F6A6-9566-9516-362E926F13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3112B573-C754-773F-3C5D-880EEB3AC455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5" name="온라인 미디어 4" title="한국어 너무 잘하니까 느낌 확 다르네요; ChatGPT 고급 음성 모드 사용기  / 오목교 전자상가 Ep.218">
            <a:hlinkClick r:id="" action="ppaction://media"/>
            <a:extLst>
              <a:ext uri="{FF2B5EF4-FFF2-40B4-BE49-F238E27FC236}">
                <a16:creationId xmlns:a16="http://schemas.microsoft.com/office/drawing/2014/main" id="{B58554F5-7B53-3D45-396A-026335979FA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188382" y="1772530"/>
            <a:ext cx="7815236" cy="441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0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326FC3E-7977-9DF4-3E0A-416AD53C5726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6378DA3-3A43-10FA-64E6-327536EF087F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ChatGPT 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애플리케이션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고급 음성 모드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64CBA75-1BA5-8519-3D56-C24DC87F8BF2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52FC1197-F6A6-9566-9516-362E926F13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3112B573-C754-773F-3C5D-880EEB3AC455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9DBEC3-BD35-12FA-07F5-D3E9464B0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686" y="2053988"/>
            <a:ext cx="5562628" cy="371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644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15;p33">
            <a:extLst>
              <a:ext uri="{FF2B5EF4-FFF2-40B4-BE49-F238E27FC236}">
                <a16:creationId xmlns:a16="http://schemas.microsoft.com/office/drawing/2014/main" id="{876FF118-8E83-4BA3-94D7-AE040912C14C}"/>
              </a:ext>
            </a:extLst>
          </p:cNvPr>
          <p:cNvSpPr/>
          <p:nvPr/>
        </p:nvSpPr>
        <p:spPr>
          <a:xfrm>
            <a:off x="1797631" y="1748445"/>
            <a:ext cx="9219620" cy="1617055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342900" marR="0" lvl="0" indent="-34290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 </a:t>
            </a:r>
            <a:r>
              <a:rPr lang="ko-KR" altLang="en-US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사람의 지적 행동을 따라 할 수 있는 능력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을 </a:t>
            </a:r>
            <a:r>
              <a:rPr lang="ko-KR" altLang="en-US" sz="20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인공적으로 구현한 컴퓨터 프로그램</a:t>
            </a:r>
            <a:r>
              <a:rPr lang="en-US" altLang="ko-KR" sz="2000" b="1" kern="0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또는 이를 포함한 컴퓨터 시스템</a:t>
            </a:r>
          </a:p>
          <a:p>
            <a:pPr marL="342900" marR="0" lvl="0" indent="-34290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 학습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추론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인식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계획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자연어처리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지각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개체 조작 능력 문제 등을 다룸</a:t>
            </a:r>
          </a:p>
        </p:txBody>
      </p:sp>
      <p:pic>
        <p:nvPicPr>
          <p:cNvPr id="13" name="Picture 2" descr="ai definition learning recognition nlpì ëí ì´ë¯¸ì§ ê²ìê²°ê³¼">
            <a:extLst>
              <a:ext uri="{FF2B5EF4-FFF2-40B4-BE49-F238E27FC236}">
                <a16:creationId xmlns:a16="http://schemas.microsoft.com/office/drawing/2014/main" id="{F8252B20-BE64-406C-B427-2304D2748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482" y="3581834"/>
            <a:ext cx="4971036" cy="256723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A5DA7C6-798D-5253-33CC-3EBE8566A2CD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C172978-B1D4-5488-CB2F-4EC4EE37043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(Artificial Intelligence)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9C1DE58-8B3C-63D7-556D-85609F12F918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11DFC77D-1423-D4D6-1A5A-3750AF1631F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F0600336-74A8-4702-6BD9-4E827FFE4F5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14929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B4FBF9-646B-4472-9849-DD19F073CE8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Machine Learning)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1ADED8B-B715-4BC5-A3A6-4E91A9E109CB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E8540074-4D81-4033-94B0-D2081AF516E0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AEBBD55-89AF-4552-88D6-A648F80F0471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E13424C-7DD2-4E1E-8F1A-3B2A1ED6498D}"/>
              </a:ext>
            </a:extLst>
          </p:cNvPr>
          <p:cNvGrpSpPr/>
          <p:nvPr/>
        </p:nvGrpSpPr>
        <p:grpSpPr>
          <a:xfrm>
            <a:off x="3462682" y="1843269"/>
            <a:ext cx="5266636" cy="4311330"/>
            <a:chOff x="5240129" y="2908801"/>
            <a:chExt cx="9339471" cy="764540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234D6D7A-AF60-4A7B-BAA8-21D82AC70BA4}"/>
                </a:ext>
              </a:extLst>
            </p:cNvPr>
            <p:cNvSpPr/>
            <p:nvPr/>
          </p:nvSpPr>
          <p:spPr>
            <a:xfrm>
              <a:off x="5240129" y="2908801"/>
              <a:ext cx="9339471" cy="7645400"/>
            </a:xfrm>
            <a:prstGeom prst="roundRect">
              <a:avLst>
                <a:gd name="adj" fmla="val 4209"/>
              </a:avLst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0C0D938-C1C9-4EF0-B88A-BF1AFE5B91E0}"/>
                </a:ext>
              </a:extLst>
            </p:cNvPr>
            <p:cNvSpPr/>
            <p:nvPr/>
          </p:nvSpPr>
          <p:spPr>
            <a:xfrm>
              <a:off x="7134641" y="4149412"/>
              <a:ext cx="6004372" cy="6004372"/>
            </a:xfrm>
            <a:prstGeom prst="ellipse">
              <a:avLst/>
            </a:prstGeom>
            <a:solidFill>
              <a:srgbClr val="003366">
                <a:lumMod val="20000"/>
                <a:lumOff val="80000"/>
              </a:srgbClr>
            </a:solidFill>
            <a:ln w="22225" cap="flat" cmpd="sng" algn="ctr">
              <a:solidFill>
                <a:srgbClr val="003366">
                  <a:lumMod val="75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2478456-B520-46F6-A972-01A464FE497A}"/>
                </a:ext>
              </a:extLst>
            </p:cNvPr>
            <p:cNvSpPr/>
            <p:nvPr/>
          </p:nvSpPr>
          <p:spPr>
            <a:xfrm>
              <a:off x="7926832" y="3144093"/>
              <a:ext cx="3966065" cy="8186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Data Science</a:t>
              </a: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FB7C08B-E09C-4B5C-B3C6-5B05325540D9}"/>
                </a:ext>
              </a:extLst>
            </p:cNvPr>
            <p:cNvSpPr/>
            <p:nvPr/>
          </p:nvSpPr>
          <p:spPr>
            <a:xfrm>
              <a:off x="8071356" y="4556641"/>
              <a:ext cx="4130938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Artificial Intelligence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43E226CA-D0EA-4BF9-9599-D7C1737622DA}"/>
                </a:ext>
              </a:extLst>
            </p:cNvPr>
            <p:cNvSpPr/>
            <p:nvPr/>
          </p:nvSpPr>
          <p:spPr>
            <a:xfrm>
              <a:off x="7797761" y="5715078"/>
              <a:ext cx="3922925" cy="3922924"/>
            </a:xfrm>
            <a:prstGeom prst="ellipse">
              <a:avLst/>
            </a:prstGeom>
            <a:solidFill>
              <a:srgbClr val="FB9A18"/>
            </a:solidFill>
            <a:ln w="22225" cap="flat" cmpd="sng" algn="ctr">
              <a:solidFill>
                <a:srgbClr val="843E0A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44E029D-1E8A-446E-967E-15B5071F2592}"/>
                </a:ext>
              </a:extLst>
            </p:cNvPr>
            <p:cNvSpPr/>
            <p:nvPr/>
          </p:nvSpPr>
          <p:spPr>
            <a:xfrm>
              <a:off x="7960759" y="6076241"/>
              <a:ext cx="3590834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Machine Learning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9905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9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Machine Learning)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9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Google Shape;215;p33">
            <a:extLst>
              <a:ext uri="{FF2B5EF4-FFF2-40B4-BE49-F238E27FC236}">
                <a16:creationId xmlns:a16="http://schemas.microsoft.com/office/drawing/2014/main" id="{876FF118-8E83-4BA3-94D7-AE040912C14C}"/>
              </a:ext>
            </a:extLst>
          </p:cNvPr>
          <p:cNvSpPr/>
          <p:nvPr/>
        </p:nvSpPr>
        <p:spPr>
          <a:xfrm>
            <a:off x="1797631" y="1748445"/>
            <a:ext cx="9219620" cy="1466243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72000" rIns="180000" bIns="108000" anchor="ctr"/>
          <a:lstStyle/>
          <a:p>
            <a:pPr marL="342900" marR="0" lvl="0" indent="-34290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학습 과정을 통해 인간의 지적 능력을 모방할 수 있도록 만드는 알고리즘과 기술을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개발하는 분야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342900" marR="0" lvl="0" indent="-34290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데이터와 데이터를 설명하는 현상이 필요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F9C4727-B7A5-4998-85BB-2E5FEED3C4C3}"/>
              </a:ext>
            </a:extLst>
          </p:cNvPr>
          <p:cNvGrpSpPr/>
          <p:nvPr/>
        </p:nvGrpSpPr>
        <p:grpSpPr>
          <a:xfrm>
            <a:off x="1886530" y="3492501"/>
            <a:ext cx="3961905" cy="2529524"/>
            <a:chOff x="1797631" y="3634026"/>
            <a:chExt cx="3297696" cy="2105452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32FDCBAA-AD9C-413B-A706-DB6DB17DBAA0}"/>
                </a:ext>
              </a:extLst>
            </p:cNvPr>
            <p:cNvSpPr/>
            <p:nvPr/>
          </p:nvSpPr>
          <p:spPr>
            <a:xfrm>
              <a:off x="1797631" y="3634026"/>
              <a:ext cx="3297696" cy="2105452"/>
            </a:xfrm>
            <a:prstGeom prst="roundRect">
              <a:avLst>
                <a:gd name="adj" fmla="val 6787"/>
              </a:avLst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01EBA9C5-1D66-48FA-9099-2ADD9651A9FF}"/>
                </a:ext>
              </a:extLst>
            </p:cNvPr>
            <p:cNvGrpSpPr/>
            <p:nvPr/>
          </p:nvGrpSpPr>
          <p:grpSpPr>
            <a:xfrm>
              <a:off x="2046351" y="3871898"/>
              <a:ext cx="2835262" cy="1654498"/>
              <a:chOff x="2452715" y="4757345"/>
              <a:chExt cx="8241833" cy="4809467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5AF4654C-8935-42A7-942C-4BDEAB74C0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25755" y="5844067"/>
                <a:ext cx="3423475" cy="2760867"/>
              </a:xfrm>
              <a:prstGeom prst="rect">
                <a:avLst/>
              </a:prstGeom>
            </p:spPr>
          </p:pic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358F83B0-1AC0-4F8E-B39D-FD1666F14DBC}"/>
                  </a:ext>
                </a:extLst>
              </p:cNvPr>
              <p:cNvSpPr/>
              <p:nvPr/>
            </p:nvSpPr>
            <p:spPr>
              <a:xfrm>
                <a:off x="2452715" y="4757345"/>
                <a:ext cx="2013809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데이터 </a:t>
                </a: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X</a:t>
                </a: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7EFC99CF-2AC7-41A0-B35F-C4B59225A64A}"/>
                  </a:ext>
                </a:extLst>
              </p:cNvPr>
              <p:cNvSpPr/>
              <p:nvPr/>
            </p:nvSpPr>
            <p:spPr>
              <a:xfrm>
                <a:off x="4436799" y="8761289"/>
                <a:ext cx="1961212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현상 </a:t>
                </a: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Y</a:t>
                </a: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CC707D59-7C92-4383-9C89-E4AC4F5D93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1941" y="5562868"/>
                <a:ext cx="0" cy="401007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AD44345E-4D3C-4A7C-BD73-29919E25BC72}"/>
                  </a:ext>
                </a:extLst>
              </p:cNvPr>
              <p:cNvCxnSpPr/>
              <p:nvPr/>
            </p:nvCxnSpPr>
            <p:spPr>
              <a:xfrm>
                <a:off x="5410555" y="8360282"/>
                <a:ext cx="0" cy="401007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DF966EB2-CBFA-45E3-9D97-92957C6AEAA5}"/>
                  </a:ext>
                </a:extLst>
              </p:cNvPr>
              <p:cNvSpPr/>
              <p:nvPr/>
            </p:nvSpPr>
            <p:spPr>
              <a:xfrm>
                <a:off x="3459619" y="6798411"/>
                <a:ext cx="2013809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함수</a:t>
                </a: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 f (</a:t>
                </a: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지식</a:t>
                </a: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)</a:t>
                </a: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2F6BE0FE-A754-42CF-98B3-FDD22480B3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22292" y="5844067"/>
                <a:ext cx="3423475" cy="2760867"/>
              </a:xfrm>
              <a:prstGeom prst="rect">
                <a:avLst/>
              </a:prstGeom>
            </p:spPr>
          </p:pic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D13D086-D8E1-4734-8434-51A12A84BD87}"/>
                  </a:ext>
                </a:extLst>
              </p:cNvPr>
              <p:cNvSpPr/>
              <p:nvPr/>
            </p:nvSpPr>
            <p:spPr>
              <a:xfrm>
                <a:off x="6749251" y="4757345"/>
                <a:ext cx="2013809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새로운</a:t>
                </a:r>
                <a:endPara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데이터</a:t>
                </a: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1037E0AA-12D6-44DD-B932-5EB76590FC0A}"/>
                  </a:ext>
                </a:extLst>
              </p:cNvPr>
              <p:cNvSpPr/>
              <p:nvPr/>
            </p:nvSpPr>
            <p:spPr>
              <a:xfrm>
                <a:off x="8733336" y="8761289"/>
                <a:ext cx="1961212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판단</a:t>
                </a:r>
              </a:p>
            </p:txBody>
          </p:sp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id="{28EA8863-233F-4889-A8E3-DFC085D82C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98477" y="5562868"/>
                <a:ext cx="0" cy="401007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50" name="직선 화살표 연결선 49">
                <a:extLst>
                  <a:ext uri="{FF2B5EF4-FFF2-40B4-BE49-F238E27FC236}">
                    <a16:creationId xmlns:a16="http://schemas.microsoft.com/office/drawing/2014/main" id="{763DB73B-B6E5-4DB3-9ABD-E3AB20907E1B}"/>
                  </a:ext>
                </a:extLst>
              </p:cNvPr>
              <p:cNvCxnSpPr/>
              <p:nvPr/>
            </p:nvCxnSpPr>
            <p:spPr>
              <a:xfrm>
                <a:off x="9707092" y="8360282"/>
                <a:ext cx="0" cy="401007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8764B11B-3A3D-4493-A3AC-521D0B413A6D}"/>
                  </a:ext>
                </a:extLst>
              </p:cNvPr>
              <p:cNvSpPr/>
              <p:nvPr/>
            </p:nvSpPr>
            <p:spPr>
              <a:xfrm>
                <a:off x="7756156" y="6798411"/>
                <a:ext cx="2013809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학습한 함수</a:t>
                </a:r>
              </a:p>
            </p:txBody>
          </p:sp>
        </p:grpSp>
      </p:grpSp>
      <p:pic>
        <p:nvPicPr>
          <p:cNvPr id="35" name="Picture 2">
            <a:extLst>
              <a:ext uri="{FF2B5EF4-FFF2-40B4-BE49-F238E27FC236}">
                <a16:creationId xmlns:a16="http://schemas.microsoft.com/office/drawing/2014/main" id="{533FEB54-F3F0-43C6-BC35-E6BE84606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272" y="3576939"/>
            <a:ext cx="2542792" cy="208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심심해서 하는 블로그 :: [Data Mining] 의사 결정 트리">
            <a:extLst>
              <a:ext uri="{FF2B5EF4-FFF2-40B4-BE49-F238E27FC236}">
                <a16:creationId xmlns:a16="http://schemas.microsoft.com/office/drawing/2014/main" id="{2F6E952D-ECD7-4667-BC5E-0BEA8A592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146" y="3470688"/>
            <a:ext cx="1829089" cy="2126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6DC9E2-CC64-464F-9C5B-E379C53C90D9}"/>
              </a:ext>
            </a:extLst>
          </p:cNvPr>
          <p:cNvSpPr/>
          <p:nvPr/>
        </p:nvSpPr>
        <p:spPr>
          <a:xfrm>
            <a:off x="6078889" y="5651776"/>
            <a:ext cx="2021603" cy="646331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의사결정나무</a:t>
            </a:r>
            <a:endParaRPr kumimoji="0" lang="en-US" altLang="ko-KR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(Decision Tree)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1ACD192-DC10-44BD-910B-023F66482D53}"/>
              </a:ext>
            </a:extLst>
          </p:cNvPr>
          <p:cNvSpPr/>
          <p:nvPr/>
        </p:nvSpPr>
        <p:spPr>
          <a:xfrm>
            <a:off x="8429078" y="5651776"/>
            <a:ext cx="2459182" cy="646331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선형회귀</a:t>
            </a:r>
            <a:endParaRPr kumimoji="0" lang="en-US" altLang="ko-KR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(Linear Regression)</a:t>
            </a:r>
          </a:p>
        </p:txBody>
      </p:sp>
    </p:spTree>
    <p:extLst>
      <p:ext uri="{BB962C8B-B14F-4D97-AF65-F5344CB8AC3E}">
        <p14:creationId xmlns:p14="http://schemas.microsoft.com/office/powerpoint/2010/main" val="2191300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3898</TotalTime>
  <Words>1479</Words>
  <Application>Microsoft Office PowerPoint</Application>
  <PresentationFormat>와이드스크린</PresentationFormat>
  <Paragraphs>339</Paragraphs>
  <Slides>48</Slides>
  <Notes>23</Notes>
  <HiddenSlides>0</HiddenSlides>
  <MMClips>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4" baseType="lpstr">
      <vt:lpstr>배달의민족 도현</vt:lpstr>
      <vt:lpstr>맑은 고딕</vt:lpstr>
      <vt:lpstr>Arial</vt:lpstr>
      <vt:lpstr>Constantia</vt:lpstr>
      <vt:lpstr>나눔스퀘어_ac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김희수</dc:creator>
  <cp:lastModifiedBy>도현 김</cp:lastModifiedBy>
  <cp:revision>158</cp:revision>
  <dcterms:created xsi:type="dcterms:W3CDTF">2023-07-18T04:23:36Z</dcterms:created>
  <dcterms:modified xsi:type="dcterms:W3CDTF">2025-05-25T09:35:39Z</dcterms:modified>
</cp:coreProperties>
</file>